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Palanquin Medium"/>
      <p:regular r:id="rId18"/>
      <p:bold r:id="rId19"/>
    </p:embeddedFont>
    <p:embeddedFont>
      <p:font typeface="Nunito"/>
      <p:regular r:id="rId20"/>
      <p:bold r:id="rId21"/>
      <p:italic r:id="rId22"/>
      <p:boldItalic r:id="rId23"/>
    </p:embeddedFont>
    <p:embeddedFont>
      <p:font typeface="Montserrat"/>
      <p:regular r:id="rId24"/>
      <p:bold r:id="rId25"/>
      <p:italic r:id="rId26"/>
      <p:boldItalic r:id="rId27"/>
    </p:embeddedFont>
    <p:embeddedFont>
      <p:font typeface="Palanquin Light"/>
      <p:regular r:id="rId28"/>
      <p:bold r:id="rId29"/>
    </p:embeddedFont>
    <p:embeddedFont>
      <p:font typeface="Palanquin"/>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ontserrat-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PalanquinLight-regular.fntdata"/><Relationship Id="rId27"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alanquin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alanquin-bold.fntdata"/><Relationship Id="rId30" Type="http://schemas.openxmlformats.org/officeDocument/2006/relationships/font" Target="fonts/Palanquin-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alanquinMedium-bold.fntdata"/><Relationship Id="rId18" Type="http://schemas.openxmlformats.org/officeDocument/2006/relationships/font" Target="fonts/Palanquin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13eb43b4c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213eb43b4c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13eb43b4cc_0_8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13eb43b4cc_0_8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13eb43b4cc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13eb43b4cc_0_8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13eb43b4cc_0_1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13eb43b4cc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13eb43b4cc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13eb43b4cc_0_4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fr">
                <a:solidFill>
                  <a:schemeClr val="dk1"/>
                </a:solidFill>
              </a:rPr>
              <a:t>intercalaire 1</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3eb43b4cc_0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213eb43b4cc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13eb43b4cc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13eb43b4cc_0_5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intercalaire 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13eb43b4cc_0_6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213eb43b4cc_0_6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13eb43b4cc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13eb43b4cc_0_7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fr">
                <a:solidFill>
                  <a:schemeClr val="dk1"/>
                </a:solidFill>
              </a:rPr>
              <a:t>intercalaire 3</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13eb43b4cc_0_8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213eb43b4cc_0_8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13eb43b4cc_0_8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13eb43b4cc_0_8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1">
    <p:spTree>
      <p:nvGrpSpPr>
        <p:cNvPr id="50" name="Shape 50"/>
        <p:cNvGrpSpPr/>
        <p:nvPr/>
      </p:nvGrpSpPr>
      <p:grpSpPr>
        <a:xfrm>
          <a:off x="0" y="0"/>
          <a:ext cx="0" cy="0"/>
          <a:chOff x="0" y="0"/>
          <a:chExt cx="0" cy="0"/>
        </a:xfrm>
      </p:grpSpPr>
      <p:sp>
        <p:nvSpPr>
          <p:cNvPr id="51" name="Google Shape;51;p13"/>
          <p:cNvSpPr txBox="1"/>
          <p:nvPr/>
        </p:nvSpPr>
        <p:spPr>
          <a:xfrm>
            <a:off x="1319550" y="2208000"/>
            <a:ext cx="6366300" cy="861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fr" sz="2500">
                <a:solidFill>
                  <a:srgbClr val="003081"/>
                </a:solidFill>
                <a:latin typeface="Palanquin"/>
                <a:ea typeface="Palanquin"/>
                <a:cs typeface="Palanquin"/>
                <a:sym typeface="Palanquin"/>
              </a:rPr>
              <a:t>E</a:t>
            </a:r>
            <a:r>
              <a:rPr b="1" lang="fr" sz="2500">
                <a:solidFill>
                  <a:srgbClr val="003081"/>
                </a:solidFill>
                <a:latin typeface="Palanquin"/>
                <a:ea typeface="Palanquin"/>
                <a:cs typeface="Palanquin"/>
                <a:sym typeface="Palanquin"/>
              </a:rPr>
              <a:t>nsemble</a:t>
            </a:r>
            <a:r>
              <a:rPr b="1" lang="fr" sz="2500">
                <a:solidFill>
                  <a:srgbClr val="003081"/>
                </a:solidFill>
                <a:latin typeface="Palanquin"/>
                <a:ea typeface="Palanquin"/>
                <a:cs typeface="Palanquin"/>
                <a:sym typeface="Palanquin"/>
              </a:rPr>
              <a:t> pour un </a:t>
            </a:r>
            <a:r>
              <a:rPr b="1" lang="fr" sz="2500">
                <a:solidFill>
                  <a:srgbClr val="FF3333"/>
                </a:solidFill>
                <a:latin typeface="Palanquin"/>
                <a:ea typeface="Palanquin"/>
                <a:cs typeface="Palanquin"/>
                <a:sym typeface="Palanquin"/>
              </a:rPr>
              <a:t>numérique</a:t>
            </a:r>
            <a:r>
              <a:rPr b="1" lang="fr" sz="2500">
                <a:solidFill>
                  <a:srgbClr val="003081"/>
                </a:solidFill>
                <a:latin typeface="Palanquin"/>
                <a:ea typeface="Palanquin"/>
                <a:cs typeface="Palanquin"/>
                <a:sym typeface="Palanquin"/>
              </a:rPr>
              <a:t> </a:t>
            </a:r>
            <a:endParaRPr b="1" sz="2500">
              <a:solidFill>
                <a:srgbClr val="003081"/>
              </a:solidFill>
              <a:latin typeface="Palanquin"/>
              <a:ea typeface="Palanquin"/>
              <a:cs typeface="Palanquin"/>
              <a:sym typeface="Palanquin"/>
            </a:endParaRPr>
          </a:p>
          <a:p>
            <a:pPr indent="0" lvl="0" marL="0" marR="0" rtl="0" algn="l">
              <a:lnSpc>
                <a:spcPct val="100000"/>
              </a:lnSpc>
              <a:spcBef>
                <a:spcPts val="0"/>
              </a:spcBef>
              <a:spcAft>
                <a:spcPts val="0"/>
              </a:spcAft>
              <a:buClr>
                <a:srgbClr val="000000"/>
              </a:buClr>
              <a:buSzPts val="2400"/>
              <a:buFont typeface="Arial"/>
              <a:buNone/>
            </a:pPr>
            <a:r>
              <a:rPr b="1" lang="fr" sz="2500">
                <a:solidFill>
                  <a:srgbClr val="003081"/>
                </a:solidFill>
                <a:latin typeface="Palanquin"/>
                <a:ea typeface="Palanquin"/>
                <a:cs typeface="Palanquin"/>
                <a:sym typeface="Palanquin"/>
              </a:rPr>
              <a:t>d’intérêt général</a:t>
            </a:r>
            <a:endParaRPr sz="2100">
              <a:solidFill>
                <a:srgbClr val="888888"/>
              </a:solidFill>
              <a:latin typeface="Palanquin Light"/>
              <a:ea typeface="Palanquin Light"/>
              <a:cs typeface="Palanquin Light"/>
              <a:sym typeface="Palanquin Light"/>
            </a:endParaRPr>
          </a:p>
        </p:txBody>
      </p:sp>
      <p:pic>
        <p:nvPicPr>
          <p:cNvPr id="52" name="Google Shape;52;p13"/>
          <p:cNvPicPr preferRelativeResize="0"/>
          <p:nvPr/>
        </p:nvPicPr>
        <p:blipFill>
          <a:blip r:embed="rId2">
            <a:alphaModFix/>
          </a:blip>
          <a:stretch>
            <a:fillRect/>
          </a:stretch>
        </p:blipFill>
        <p:spPr>
          <a:xfrm>
            <a:off x="1395744" y="1719598"/>
            <a:ext cx="3192901" cy="443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56" name="Shape 56"/>
        <p:cNvGrpSpPr/>
        <p:nvPr/>
      </p:nvGrpSpPr>
      <p:grpSpPr>
        <a:xfrm>
          <a:off x="0" y="0"/>
          <a:ext cx="0" cy="0"/>
          <a:chOff x="0" y="0"/>
          <a:chExt cx="0" cy="0"/>
        </a:xfrm>
      </p:grpSpPr>
      <p:sp>
        <p:nvSpPr>
          <p:cNvPr id="57" name="Google Shape;57;p15"/>
          <p:cNvSpPr txBox="1"/>
          <p:nvPr/>
        </p:nvSpPr>
        <p:spPr>
          <a:xfrm>
            <a:off x="1319550" y="2208000"/>
            <a:ext cx="6366300" cy="861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fr" sz="2500">
                <a:solidFill>
                  <a:srgbClr val="003081"/>
                </a:solidFill>
                <a:latin typeface="Palanquin"/>
                <a:ea typeface="Palanquin"/>
                <a:cs typeface="Palanquin"/>
                <a:sym typeface="Palanquin"/>
              </a:rPr>
              <a:t>E</a:t>
            </a:r>
            <a:r>
              <a:rPr b="1" lang="fr" sz="2500">
                <a:solidFill>
                  <a:srgbClr val="003081"/>
                </a:solidFill>
                <a:latin typeface="Palanquin"/>
                <a:ea typeface="Palanquin"/>
                <a:cs typeface="Palanquin"/>
                <a:sym typeface="Palanquin"/>
              </a:rPr>
              <a:t>nsemble</a:t>
            </a:r>
            <a:r>
              <a:rPr b="1" lang="fr" sz="2500">
                <a:solidFill>
                  <a:srgbClr val="003081"/>
                </a:solidFill>
                <a:latin typeface="Palanquin"/>
                <a:ea typeface="Palanquin"/>
                <a:cs typeface="Palanquin"/>
                <a:sym typeface="Palanquin"/>
              </a:rPr>
              <a:t> pour un </a:t>
            </a:r>
            <a:r>
              <a:rPr b="1" lang="fr" sz="2500">
                <a:solidFill>
                  <a:srgbClr val="FF3333"/>
                </a:solidFill>
                <a:latin typeface="Palanquin"/>
                <a:ea typeface="Palanquin"/>
                <a:cs typeface="Palanquin"/>
                <a:sym typeface="Palanquin"/>
              </a:rPr>
              <a:t>numérique</a:t>
            </a:r>
            <a:r>
              <a:rPr b="1" lang="fr" sz="2500">
                <a:solidFill>
                  <a:srgbClr val="003081"/>
                </a:solidFill>
                <a:latin typeface="Palanquin"/>
                <a:ea typeface="Palanquin"/>
                <a:cs typeface="Palanquin"/>
                <a:sym typeface="Palanquin"/>
              </a:rPr>
              <a:t> </a:t>
            </a:r>
            <a:endParaRPr b="1" sz="2500">
              <a:solidFill>
                <a:srgbClr val="003081"/>
              </a:solidFill>
              <a:latin typeface="Palanquin"/>
              <a:ea typeface="Palanquin"/>
              <a:cs typeface="Palanquin"/>
              <a:sym typeface="Palanquin"/>
            </a:endParaRPr>
          </a:p>
          <a:p>
            <a:pPr indent="0" lvl="0" marL="0" marR="0" rtl="0" algn="l">
              <a:lnSpc>
                <a:spcPct val="100000"/>
              </a:lnSpc>
              <a:spcBef>
                <a:spcPts val="0"/>
              </a:spcBef>
              <a:spcAft>
                <a:spcPts val="0"/>
              </a:spcAft>
              <a:buClr>
                <a:srgbClr val="000000"/>
              </a:buClr>
              <a:buSzPts val="2400"/>
              <a:buFont typeface="Arial"/>
              <a:buNone/>
            </a:pPr>
            <a:r>
              <a:rPr b="1" lang="fr" sz="2500">
                <a:solidFill>
                  <a:srgbClr val="003081"/>
                </a:solidFill>
                <a:latin typeface="Palanquin"/>
                <a:ea typeface="Palanquin"/>
                <a:cs typeface="Palanquin"/>
                <a:sym typeface="Palanquin"/>
              </a:rPr>
              <a:t>d’intérêt général</a:t>
            </a:r>
            <a:endParaRPr sz="2100">
              <a:solidFill>
                <a:srgbClr val="888888"/>
              </a:solidFill>
              <a:latin typeface="Palanquin Light"/>
              <a:ea typeface="Palanquin Light"/>
              <a:cs typeface="Palanquin Light"/>
              <a:sym typeface="Palanquin Light"/>
            </a:endParaRPr>
          </a:p>
        </p:txBody>
      </p:sp>
      <p:pic>
        <p:nvPicPr>
          <p:cNvPr id="58" name="Google Shape;58;p15"/>
          <p:cNvPicPr preferRelativeResize="0"/>
          <p:nvPr/>
        </p:nvPicPr>
        <p:blipFill>
          <a:blip r:embed="rId2">
            <a:alphaModFix/>
          </a:blip>
          <a:stretch>
            <a:fillRect/>
          </a:stretch>
        </p:blipFill>
        <p:spPr>
          <a:xfrm>
            <a:off x="1395744" y="1719598"/>
            <a:ext cx="3192901" cy="443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3081"/>
        </a:solidFill>
      </p:bgPr>
    </p:bg>
    <p:spTree>
      <p:nvGrpSpPr>
        <p:cNvPr id="59" name="Shape 59"/>
        <p:cNvGrpSpPr/>
        <p:nvPr/>
      </p:nvGrpSpPr>
      <p:grpSpPr>
        <a:xfrm>
          <a:off x="0" y="0"/>
          <a:ext cx="0" cy="0"/>
          <a:chOff x="0" y="0"/>
          <a:chExt cx="0" cy="0"/>
        </a:xfrm>
      </p:grpSpPr>
      <p:sp>
        <p:nvSpPr>
          <p:cNvPr id="60" name="Google Shape;60;p16"/>
          <p:cNvSpPr txBox="1"/>
          <p:nvPr/>
        </p:nvSpPr>
        <p:spPr>
          <a:xfrm>
            <a:off x="3347100" y="4805606"/>
            <a:ext cx="24498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rgbClr val="EEEEEE"/>
                </a:solidFill>
                <a:latin typeface="Nunito"/>
                <a:ea typeface="Nunito"/>
                <a:cs typeface="Nunito"/>
                <a:sym typeface="Nunito"/>
              </a:rPr>
              <a:t>www.lamednum.coop</a:t>
            </a:r>
            <a:endParaRPr b="0" i="0" sz="1100" u="none" cap="none" strike="noStrike">
              <a:solidFill>
                <a:srgbClr val="EEEEEE"/>
              </a:solidFill>
              <a:latin typeface="Nunito"/>
              <a:ea typeface="Nunito"/>
              <a:cs typeface="Nunito"/>
              <a:sym typeface="Nunito"/>
            </a:endParaRPr>
          </a:p>
        </p:txBody>
      </p:sp>
      <p:pic>
        <p:nvPicPr>
          <p:cNvPr id="61" name="Google Shape;61;p16"/>
          <p:cNvPicPr preferRelativeResize="0"/>
          <p:nvPr/>
        </p:nvPicPr>
        <p:blipFill>
          <a:blip r:embed="rId2">
            <a:alphaModFix/>
          </a:blip>
          <a:stretch>
            <a:fillRect/>
          </a:stretch>
        </p:blipFill>
        <p:spPr>
          <a:xfrm>
            <a:off x="3464520" y="4409748"/>
            <a:ext cx="2214955" cy="307800"/>
          </a:xfrm>
          <a:prstGeom prst="rect">
            <a:avLst/>
          </a:prstGeom>
          <a:noFill/>
          <a:ln>
            <a:noFill/>
          </a:ln>
        </p:spPr>
      </p:pic>
      <p:sp>
        <p:nvSpPr>
          <p:cNvPr id="62" name="Google Shape;62;p16"/>
          <p:cNvSpPr txBox="1"/>
          <p:nvPr/>
        </p:nvSpPr>
        <p:spPr>
          <a:xfrm>
            <a:off x="0" y="2196125"/>
            <a:ext cx="9144000" cy="538800"/>
          </a:xfrm>
          <a:prstGeom prst="rect">
            <a:avLst/>
          </a:prstGeom>
          <a:noFill/>
          <a:ln>
            <a:noFill/>
          </a:ln>
        </p:spPr>
        <p:txBody>
          <a:bodyPr anchorCtr="0" anchor="t" bIns="45700" lIns="45700" spcFirstLastPara="1" rIns="45700" wrap="square" tIns="45700">
            <a:spAutoFit/>
          </a:bodyPr>
          <a:lstStyle/>
          <a:p>
            <a:pPr indent="0" lvl="0" marL="266700" marR="266700" rtl="0" algn="ctr">
              <a:lnSpc>
                <a:spcPct val="100000"/>
              </a:lnSpc>
              <a:spcBef>
                <a:spcPts val="0"/>
              </a:spcBef>
              <a:spcAft>
                <a:spcPts val="0"/>
              </a:spcAft>
              <a:buClr>
                <a:srgbClr val="000000"/>
              </a:buClr>
              <a:buSzPts val="2900"/>
              <a:buFont typeface="Arial"/>
              <a:buNone/>
            </a:pPr>
            <a:r>
              <a:rPr b="1" lang="fr" sz="2900">
                <a:solidFill>
                  <a:srgbClr val="003081"/>
                </a:solidFill>
                <a:highlight>
                  <a:srgbClr val="EEEEEE"/>
                </a:highlight>
                <a:latin typeface="Palanquin"/>
                <a:ea typeface="Palanquin"/>
                <a:cs typeface="Palanquin"/>
                <a:sym typeface="Palanquin"/>
              </a:rPr>
              <a:t>texte</a:t>
            </a:r>
            <a:endParaRPr b="1" i="0" sz="2000" u="none" cap="none" strike="noStrike">
              <a:solidFill>
                <a:srgbClr val="161987"/>
              </a:solidFill>
              <a:highlight>
                <a:srgbClr val="FFFFFF"/>
              </a:highlight>
              <a:latin typeface="Palanquin"/>
              <a:ea typeface="Palanquin"/>
              <a:cs typeface="Palanquin"/>
              <a:sym typeface="Palanqu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pic>
        <p:nvPicPr>
          <p:cNvPr id="64" name="Google Shape;64;p17"/>
          <p:cNvPicPr preferRelativeResize="0"/>
          <p:nvPr/>
        </p:nvPicPr>
        <p:blipFill>
          <a:blip r:embed="rId2">
            <a:alphaModFix/>
          </a:blip>
          <a:stretch>
            <a:fillRect/>
          </a:stretch>
        </p:blipFill>
        <p:spPr>
          <a:xfrm>
            <a:off x="464348" y="477887"/>
            <a:ext cx="442325" cy="409770"/>
          </a:xfrm>
          <a:prstGeom prst="rect">
            <a:avLst/>
          </a:prstGeom>
          <a:noFill/>
          <a:ln>
            <a:noFill/>
          </a:ln>
        </p:spPr>
      </p:pic>
      <p:sp>
        <p:nvSpPr>
          <p:cNvPr id="65" name="Google Shape;65;p17"/>
          <p:cNvSpPr txBox="1"/>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fr"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66" name="Google Shape;66;p17"/>
          <p:cNvSpPr txBox="1"/>
          <p:nvPr>
            <p:ph idx="1" type="body"/>
          </p:nvPr>
        </p:nvSpPr>
        <p:spPr>
          <a:xfrm>
            <a:off x="997500" y="1085300"/>
            <a:ext cx="8520600" cy="3416400"/>
          </a:xfrm>
          <a:prstGeom prst="rect">
            <a:avLst/>
          </a:prstGeom>
        </p:spPr>
        <p:txBody>
          <a:bodyPr anchorCtr="0" anchor="t" bIns="91425" lIns="91425" spcFirstLastPara="1" rIns="91425" wrap="square" tIns="91425">
            <a:normAutofit/>
          </a:bodyPr>
          <a:lstStyle>
            <a:lvl1pPr indent="-330200" lvl="0" marL="457200" rtl="0">
              <a:lnSpc>
                <a:spcPct val="115000"/>
              </a:lnSpc>
              <a:spcBef>
                <a:spcPts val="0"/>
              </a:spcBef>
              <a:spcAft>
                <a:spcPts val="0"/>
              </a:spcAft>
              <a:buClr>
                <a:srgbClr val="003081"/>
              </a:buClr>
              <a:buSzPts val="1600"/>
              <a:buChar char="●"/>
              <a:defRPr b="1" sz="1600">
                <a:solidFill>
                  <a:srgbClr val="003081"/>
                </a:solidFill>
              </a:defRPr>
            </a:lvl1pPr>
            <a:lvl2pPr indent="-317500" lvl="1" marL="914400" rtl="0">
              <a:lnSpc>
                <a:spcPct val="115000"/>
              </a:lnSpc>
              <a:spcBef>
                <a:spcPts val="0"/>
              </a:spcBef>
              <a:spcAft>
                <a:spcPts val="0"/>
              </a:spcAft>
              <a:buClr>
                <a:srgbClr val="003081"/>
              </a:buClr>
              <a:buSzPts val="1400"/>
              <a:buChar char="○"/>
              <a:defRPr>
                <a:solidFill>
                  <a:srgbClr val="003081"/>
                </a:solidFill>
              </a:defRPr>
            </a:lvl2pPr>
            <a:lvl3pPr indent="-317500" lvl="2" marL="1371600" rtl="0">
              <a:lnSpc>
                <a:spcPct val="115000"/>
              </a:lnSpc>
              <a:spcBef>
                <a:spcPts val="0"/>
              </a:spcBef>
              <a:spcAft>
                <a:spcPts val="0"/>
              </a:spcAft>
              <a:buClr>
                <a:srgbClr val="003081"/>
              </a:buClr>
              <a:buSzPts val="1400"/>
              <a:buChar char="■"/>
              <a:defRPr>
                <a:solidFill>
                  <a:srgbClr val="003081"/>
                </a:solidFill>
              </a:defRPr>
            </a:lvl3pPr>
            <a:lvl4pPr indent="-317500" lvl="3" marL="1828800" rtl="0">
              <a:lnSpc>
                <a:spcPct val="115000"/>
              </a:lnSpc>
              <a:spcBef>
                <a:spcPts val="0"/>
              </a:spcBef>
              <a:spcAft>
                <a:spcPts val="0"/>
              </a:spcAft>
              <a:buClr>
                <a:srgbClr val="003081"/>
              </a:buClr>
              <a:buSzPts val="1400"/>
              <a:buChar char="●"/>
              <a:defRPr>
                <a:solidFill>
                  <a:srgbClr val="003081"/>
                </a:solidFill>
              </a:defRPr>
            </a:lvl4pPr>
            <a:lvl5pPr indent="-317500" lvl="4" marL="2286000" rtl="0">
              <a:lnSpc>
                <a:spcPct val="115000"/>
              </a:lnSpc>
              <a:spcBef>
                <a:spcPts val="0"/>
              </a:spcBef>
              <a:spcAft>
                <a:spcPts val="0"/>
              </a:spcAft>
              <a:buClr>
                <a:srgbClr val="003081"/>
              </a:buClr>
              <a:buSzPts val="1400"/>
              <a:buChar char="○"/>
              <a:defRPr>
                <a:solidFill>
                  <a:srgbClr val="003081"/>
                </a:solidFill>
              </a:defRPr>
            </a:lvl5pPr>
            <a:lvl6pPr indent="-317500" lvl="5" marL="2743200" rtl="0">
              <a:lnSpc>
                <a:spcPct val="115000"/>
              </a:lnSpc>
              <a:spcBef>
                <a:spcPts val="0"/>
              </a:spcBef>
              <a:spcAft>
                <a:spcPts val="0"/>
              </a:spcAft>
              <a:buClr>
                <a:srgbClr val="003081"/>
              </a:buClr>
              <a:buSzPts val="1400"/>
              <a:buChar char="■"/>
              <a:defRPr>
                <a:solidFill>
                  <a:srgbClr val="003081"/>
                </a:solidFill>
              </a:defRPr>
            </a:lvl6pPr>
            <a:lvl7pPr indent="-317500" lvl="6" marL="3200400" rtl="0">
              <a:lnSpc>
                <a:spcPct val="115000"/>
              </a:lnSpc>
              <a:spcBef>
                <a:spcPts val="0"/>
              </a:spcBef>
              <a:spcAft>
                <a:spcPts val="0"/>
              </a:spcAft>
              <a:buClr>
                <a:srgbClr val="003081"/>
              </a:buClr>
              <a:buSzPts val="1400"/>
              <a:buChar char="●"/>
              <a:defRPr>
                <a:solidFill>
                  <a:srgbClr val="003081"/>
                </a:solidFill>
              </a:defRPr>
            </a:lvl7pPr>
            <a:lvl8pPr indent="-317500" lvl="7" marL="3657600" rtl="0">
              <a:lnSpc>
                <a:spcPct val="115000"/>
              </a:lnSpc>
              <a:spcBef>
                <a:spcPts val="0"/>
              </a:spcBef>
              <a:spcAft>
                <a:spcPts val="0"/>
              </a:spcAft>
              <a:buClr>
                <a:srgbClr val="003081"/>
              </a:buClr>
              <a:buSzPts val="1400"/>
              <a:buChar char="○"/>
              <a:defRPr>
                <a:solidFill>
                  <a:srgbClr val="003081"/>
                </a:solidFill>
              </a:defRPr>
            </a:lvl8pPr>
            <a:lvl9pPr indent="-317500" lvl="8" marL="4114800" rtl="0">
              <a:lnSpc>
                <a:spcPct val="115000"/>
              </a:lnSpc>
              <a:spcBef>
                <a:spcPts val="0"/>
              </a:spcBef>
              <a:spcAft>
                <a:spcPts val="0"/>
              </a:spcAft>
              <a:buClr>
                <a:srgbClr val="003081"/>
              </a:buClr>
              <a:buSzPts val="1400"/>
              <a:buChar char="■"/>
              <a:defRPr>
                <a:solidFill>
                  <a:srgbClr val="003081"/>
                </a:solidFill>
              </a:defRPr>
            </a:lvl9pPr>
          </a:lstStyle>
          <a:p/>
        </p:txBody>
      </p:sp>
      <p:sp>
        <p:nvSpPr>
          <p:cNvPr id="67" name="Google Shape;67;p17"/>
          <p:cNvSpPr txBox="1"/>
          <p:nvPr>
            <p:ph type="title"/>
          </p:nvPr>
        </p:nvSpPr>
        <p:spPr>
          <a:xfrm>
            <a:off x="1043900" y="396413"/>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600"/>
              <a:buFont typeface="Palanquin"/>
              <a:buNone/>
              <a:defRPr b="1" sz="2600">
                <a:solidFill>
                  <a:schemeClr val="lt1"/>
                </a:solidFill>
                <a:highlight>
                  <a:srgbClr val="003081"/>
                </a:highlight>
                <a:latin typeface="Palanquin"/>
                <a:ea typeface="Palanquin"/>
                <a:cs typeface="Palanquin"/>
                <a:sym typeface="Palanquin"/>
              </a:defRPr>
            </a:lvl1pPr>
            <a:lvl2pPr lvl="1"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2pPr>
            <a:lvl3pPr lvl="2"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3pPr>
            <a:lvl4pPr lvl="3"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4pPr>
            <a:lvl5pPr lvl="4"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5pPr>
            <a:lvl6pPr lvl="5"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6pPr>
            <a:lvl7pPr lvl="6"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7pPr>
            <a:lvl8pPr lvl="7"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8pPr>
            <a:lvl9pPr lvl="8"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8"/>
          <p:cNvSpPr txBox="1"/>
          <p:nvPr/>
        </p:nvSpPr>
        <p:spPr>
          <a:xfrm>
            <a:off x="1011900" y="448031"/>
            <a:ext cx="7729800" cy="469500"/>
          </a:xfrm>
          <a:prstGeom prst="rect">
            <a:avLst/>
          </a:prstGeom>
          <a:noFill/>
          <a:ln>
            <a:noFill/>
          </a:ln>
        </p:spPr>
        <p:txBody>
          <a:bodyPr anchorCtr="0" anchor="t" bIns="34275" lIns="34275" spcFirstLastPara="1" rIns="34275" wrap="square" tIns="34275">
            <a:spAutoFit/>
          </a:bodyPr>
          <a:lstStyle/>
          <a:p>
            <a:pPr indent="0" lvl="0" marL="0" rtl="0" algn="l">
              <a:lnSpc>
                <a:spcPct val="115000"/>
              </a:lnSpc>
              <a:spcBef>
                <a:spcPts val="0"/>
              </a:spcBef>
              <a:spcAft>
                <a:spcPts val="0"/>
              </a:spcAft>
              <a:buClr>
                <a:srgbClr val="000000"/>
              </a:buClr>
              <a:buSzPts val="1100"/>
              <a:buFont typeface="Arial"/>
              <a:buNone/>
            </a:pPr>
            <a:r>
              <a:rPr b="1" lang="fr" sz="2600">
                <a:solidFill>
                  <a:srgbClr val="FFFFFF"/>
                </a:solidFill>
                <a:highlight>
                  <a:srgbClr val="003081"/>
                </a:highlight>
                <a:latin typeface="Palanquin"/>
                <a:ea typeface="Palanquin"/>
                <a:cs typeface="Palanquin"/>
                <a:sym typeface="Palanquin"/>
              </a:rPr>
              <a:t>Titre</a:t>
            </a:r>
            <a:endParaRPr b="1" sz="2600">
              <a:solidFill>
                <a:srgbClr val="FFFFFF"/>
              </a:solidFill>
              <a:highlight>
                <a:srgbClr val="003081"/>
              </a:highlight>
              <a:latin typeface="Palanquin"/>
              <a:ea typeface="Palanquin"/>
              <a:cs typeface="Palanquin"/>
              <a:sym typeface="Palanquin"/>
            </a:endParaRPr>
          </a:p>
        </p:txBody>
      </p:sp>
      <p:sp>
        <p:nvSpPr>
          <p:cNvPr id="70" name="Google Shape;70;p18"/>
          <p:cNvSpPr/>
          <p:nvPr/>
        </p:nvSpPr>
        <p:spPr>
          <a:xfrm>
            <a:off x="1011900" y="1514538"/>
            <a:ext cx="3531000" cy="2567700"/>
          </a:xfrm>
          <a:prstGeom prst="rect">
            <a:avLst/>
          </a:prstGeom>
          <a:noFill/>
          <a:ln cap="flat" cmpd="sng" w="28575">
            <a:solidFill>
              <a:srgbClr val="00308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000" u="none" cap="none" strike="noStrike">
              <a:solidFill>
                <a:srgbClr val="003081"/>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1400"/>
              <a:buFont typeface="Arial"/>
              <a:buNone/>
            </a:pPr>
            <a:r>
              <a:rPr lang="fr" sz="1300">
                <a:solidFill>
                  <a:srgbClr val="003081"/>
                </a:solidFill>
                <a:latin typeface="Palanquin"/>
                <a:ea typeface="Palanquin"/>
                <a:cs typeface="Palanquin"/>
                <a:sym typeface="Palanquin"/>
              </a:rPr>
              <a:t>texte texte texte texte texte texte texte texte texte texte texte texte texte texte texte texte texte texte texte texte texte texte texte texte texte texte texte texte texte texte texte texte texte texte texte texte texte texte texte texte</a:t>
            </a:r>
            <a:endParaRPr sz="1300">
              <a:solidFill>
                <a:srgbClr val="003081"/>
              </a:solidFill>
              <a:latin typeface="Palanquin"/>
              <a:ea typeface="Palanquin"/>
              <a:cs typeface="Palanquin"/>
              <a:sym typeface="Palanquin"/>
            </a:endParaRPr>
          </a:p>
          <a:p>
            <a:pPr indent="0" lvl="0" marL="0" marR="0" rtl="0" algn="just">
              <a:lnSpc>
                <a:spcPct val="100000"/>
              </a:lnSpc>
              <a:spcBef>
                <a:spcPts val="0"/>
              </a:spcBef>
              <a:spcAft>
                <a:spcPts val="0"/>
              </a:spcAft>
              <a:buClr>
                <a:srgbClr val="000000"/>
              </a:buClr>
              <a:buSzPts val="1400"/>
              <a:buFont typeface="Arial"/>
              <a:buNone/>
            </a:pPr>
            <a:r>
              <a:t/>
            </a:r>
            <a:endParaRPr sz="1300">
              <a:solidFill>
                <a:srgbClr val="003081"/>
              </a:solidFill>
              <a:latin typeface="Palanquin"/>
              <a:ea typeface="Palanquin"/>
              <a:cs typeface="Palanquin"/>
              <a:sym typeface="Palanquin"/>
            </a:endParaRPr>
          </a:p>
          <a:p>
            <a:pPr indent="0" lvl="0" marL="0" marR="0" rtl="0" algn="just">
              <a:lnSpc>
                <a:spcPct val="100000"/>
              </a:lnSpc>
              <a:spcBef>
                <a:spcPts val="0"/>
              </a:spcBef>
              <a:spcAft>
                <a:spcPts val="0"/>
              </a:spcAft>
              <a:buClr>
                <a:srgbClr val="000000"/>
              </a:buClr>
              <a:buSzPts val="1100"/>
              <a:buFont typeface="Arial"/>
              <a:buNone/>
            </a:pPr>
            <a:r>
              <a:t/>
            </a:r>
            <a:endParaRPr sz="700">
              <a:solidFill>
                <a:srgbClr val="000000"/>
              </a:solidFill>
              <a:latin typeface="Palanquin"/>
              <a:ea typeface="Palanquin"/>
              <a:cs typeface="Palanquin"/>
              <a:sym typeface="Palanquin"/>
            </a:endParaRPr>
          </a:p>
        </p:txBody>
      </p:sp>
      <p:sp>
        <p:nvSpPr>
          <p:cNvPr id="71" name="Google Shape;71;p18"/>
          <p:cNvSpPr/>
          <p:nvPr/>
        </p:nvSpPr>
        <p:spPr>
          <a:xfrm>
            <a:off x="1148877" y="1358413"/>
            <a:ext cx="1449900" cy="32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fr" sz="1200">
                <a:solidFill>
                  <a:srgbClr val="003081"/>
                </a:solidFill>
                <a:latin typeface="Palanquin"/>
                <a:ea typeface="Palanquin"/>
                <a:cs typeface="Palanquin"/>
                <a:sym typeface="Palanquin"/>
              </a:rPr>
              <a:t>titre</a:t>
            </a:r>
            <a:endParaRPr b="1" i="0" sz="1200" u="none" cap="none" strike="noStrike">
              <a:solidFill>
                <a:srgbClr val="003081"/>
              </a:solidFill>
              <a:latin typeface="Palanquin"/>
              <a:ea typeface="Palanquin"/>
              <a:cs typeface="Palanquin"/>
              <a:sym typeface="Palanquin"/>
            </a:endParaRPr>
          </a:p>
        </p:txBody>
      </p:sp>
      <p:pic>
        <p:nvPicPr>
          <p:cNvPr id="72" name="Google Shape;72;p18"/>
          <p:cNvPicPr preferRelativeResize="0"/>
          <p:nvPr/>
        </p:nvPicPr>
        <p:blipFill>
          <a:blip r:embed="rId2">
            <a:alphaModFix/>
          </a:blip>
          <a:stretch>
            <a:fillRect/>
          </a:stretch>
        </p:blipFill>
        <p:spPr>
          <a:xfrm>
            <a:off x="464348" y="477887"/>
            <a:ext cx="442325" cy="409770"/>
          </a:xfrm>
          <a:prstGeom prst="rect">
            <a:avLst/>
          </a:prstGeom>
          <a:noFill/>
          <a:ln>
            <a:noFill/>
          </a:ln>
        </p:spPr>
      </p:pic>
      <p:sp>
        <p:nvSpPr>
          <p:cNvPr id="73" name="Google Shape;73;p18"/>
          <p:cNvSpPr txBox="1"/>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fr"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74" name="Google Shape;74;p18"/>
          <p:cNvSpPr txBox="1"/>
          <p:nvPr/>
        </p:nvSpPr>
        <p:spPr>
          <a:xfrm>
            <a:off x="464350" y="4669475"/>
            <a:ext cx="2742600" cy="469500"/>
          </a:xfrm>
          <a:prstGeom prst="rect">
            <a:avLst/>
          </a:prstGeom>
          <a:noFill/>
          <a:ln>
            <a:noFill/>
          </a:ln>
        </p:spPr>
        <p:txBody>
          <a:bodyPr anchorCtr="0" anchor="ctr" bIns="121900" lIns="121900" spcFirstLastPara="1" rIns="121900" wrap="square" tIns="121900">
            <a:noAutofit/>
          </a:bodyPr>
          <a:lstStyle/>
          <a:p>
            <a:pPr indent="0" lvl="0" marL="0" rtl="0" algn="l">
              <a:lnSpc>
                <a:spcPct val="110000"/>
              </a:lnSpc>
              <a:spcBef>
                <a:spcPts val="0"/>
              </a:spcBef>
              <a:spcAft>
                <a:spcPts val="0"/>
              </a:spcAft>
              <a:buNone/>
            </a:pPr>
            <a:r>
              <a:rPr b="1" lang="fr" sz="1000">
                <a:solidFill>
                  <a:srgbClr val="FD2F27"/>
                </a:solidFill>
                <a:latin typeface="Palanquin"/>
                <a:ea typeface="Palanquin"/>
                <a:cs typeface="Palanquin"/>
                <a:sym typeface="Palanquin"/>
              </a:rPr>
              <a:t>La Mednum </a:t>
            </a:r>
            <a:r>
              <a:rPr lang="fr" sz="1000">
                <a:solidFill>
                  <a:srgbClr val="262150"/>
                </a:solidFill>
                <a:latin typeface="Palanquin Light"/>
                <a:ea typeface="Palanquin Light"/>
                <a:cs typeface="Palanquin Light"/>
                <a:sym typeface="Palanquin Light"/>
              </a:rPr>
              <a:t>Nom du document</a:t>
            </a:r>
            <a:endParaRPr b="1" sz="1000">
              <a:solidFill>
                <a:srgbClr val="FD2F27"/>
              </a:solidFill>
              <a:latin typeface="Palanquin"/>
              <a:ea typeface="Palanquin"/>
              <a:cs typeface="Palanquin"/>
              <a:sym typeface="Palanqui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003081"/>
        </a:solidFill>
      </p:bgPr>
    </p:bg>
    <p:spTree>
      <p:nvGrpSpPr>
        <p:cNvPr id="75" name="Shape 75"/>
        <p:cNvGrpSpPr/>
        <p:nvPr/>
      </p:nvGrpSpPr>
      <p:grpSpPr>
        <a:xfrm>
          <a:off x="0" y="0"/>
          <a:ext cx="0" cy="0"/>
          <a:chOff x="0" y="0"/>
          <a:chExt cx="0" cy="0"/>
        </a:xfrm>
      </p:grpSpPr>
      <p:sp>
        <p:nvSpPr>
          <p:cNvPr id="76" name="Google Shape;76;p19"/>
          <p:cNvSpPr txBox="1"/>
          <p:nvPr/>
        </p:nvSpPr>
        <p:spPr>
          <a:xfrm>
            <a:off x="14250" y="1890525"/>
            <a:ext cx="9144000" cy="538800"/>
          </a:xfrm>
          <a:prstGeom prst="rect">
            <a:avLst/>
          </a:prstGeom>
          <a:noFill/>
          <a:ln>
            <a:noFill/>
          </a:ln>
        </p:spPr>
        <p:txBody>
          <a:bodyPr anchorCtr="0" anchor="ctr" bIns="45700" lIns="45700" spcFirstLastPara="1" rIns="45700" wrap="square" tIns="45700">
            <a:noAutofit/>
          </a:bodyPr>
          <a:lstStyle/>
          <a:p>
            <a:pPr indent="0" lvl="0" marL="266700" marR="266700" rtl="0" algn="ctr">
              <a:lnSpc>
                <a:spcPct val="100000"/>
              </a:lnSpc>
              <a:spcBef>
                <a:spcPts val="0"/>
              </a:spcBef>
              <a:spcAft>
                <a:spcPts val="0"/>
              </a:spcAft>
              <a:buClr>
                <a:srgbClr val="000000"/>
              </a:buClr>
              <a:buSzPts val="2900"/>
              <a:buFont typeface="Arial"/>
              <a:buNone/>
            </a:pPr>
            <a:r>
              <a:rPr b="1" lang="fr" sz="2900">
                <a:solidFill>
                  <a:srgbClr val="003081"/>
                </a:solidFill>
                <a:highlight>
                  <a:srgbClr val="EEEEEE"/>
                </a:highlight>
                <a:latin typeface="Nunito"/>
                <a:ea typeface="Nunito"/>
                <a:cs typeface="Nunito"/>
                <a:sym typeface="Nunito"/>
              </a:rPr>
              <a:t>Contacts</a:t>
            </a:r>
            <a:endParaRPr b="1" i="0" sz="2000" u="none" cap="none" strike="noStrike">
              <a:solidFill>
                <a:srgbClr val="161987"/>
              </a:solidFill>
              <a:highlight>
                <a:srgbClr val="FFFFFF"/>
              </a:highlight>
              <a:latin typeface="Nunito"/>
              <a:ea typeface="Nunito"/>
              <a:cs typeface="Nunito"/>
              <a:sym typeface="Nunito"/>
            </a:endParaRPr>
          </a:p>
        </p:txBody>
      </p:sp>
      <p:sp>
        <p:nvSpPr>
          <p:cNvPr id="77" name="Google Shape;77;p19"/>
          <p:cNvSpPr txBox="1"/>
          <p:nvPr/>
        </p:nvSpPr>
        <p:spPr>
          <a:xfrm>
            <a:off x="3347100" y="4805606"/>
            <a:ext cx="24498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rgbClr val="EEEEEE"/>
                </a:solidFill>
                <a:latin typeface="Nunito"/>
                <a:ea typeface="Nunito"/>
                <a:cs typeface="Nunito"/>
                <a:sym typeface="Nunito"/>
              </a:rPr>
              <a:t>www.lamednum.coop</a:t>
            </a:r>
            <a:endParaRPr b="0" i="0" sz="1100" u="none" cap="none" strike="noStrike">
              <a:solidFill>
                <a:srgbClr val="EEEEEE"/>
              </a:solidFill>
              <a:latin typeface="Nunito"/>
              <a:ea typeface="Nunito"/>
              <a:cs typeface="Nunito"/>
              <a:sym typeface="Nunito"/>
            </a:endParaRPr>
          </a:p>
        </p:txBody>
      </p:sp>
      <p:pic>
        <p:nvPicPr>
          <p:cNvPr id="78" name="Google Shape;78;p19"/>
          <p:cNvPicPr preferRelativeResize="0"/>
          <p:nvPr/>
        </p:nvPicPr>
        <p:blipFill rotWithShape="1">
          <a:blip r:embed="rId2">
            <a:alphaModFix/>
          </a:blip>
          <a:srcRect b="0" l="0" r="0" t="0"/>
          <a:stretch/>
        </p:blipFill>
        <p:spPr>
          <a:xfrm>
            <a:off x="3464520" y="4409748"/>
            <a:ext cx="2214955" cy="307800"/>
          </a:xfrm>
          <a:prstGeom prst="rect">
            <a:avLst/>
          </a:prstGeom>
          <a:noFill/>
          <a:ln>
            <a:noFill/>
          </a:ln>
        </p:spPr>
      </p:pic>
      <p:sp>
        <p:nvSpPr>
          <p:cNvPr id="79" name="Google Shape;79;p19"/>
          <p:cNvSpPr txBox="1"/>
          <p:nvPr/>
        </p:nvSpPr>
        <p:spPr>
          <a:xfrm>
            <a:off x="4800" y="2483475"/>
            <a:ext cx="9144000" cy="76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3900"/>
              <a:buFont typeface="Arial"/>
              <a:buNone/>
            </a:pPr>
            <a:r>
              <a:rPr b="1" lang="fr" sz="1900">
                <a:solidFill>
                  <a:srgbClr val="EEEEEE"/>
                </a:solidFill>
                <a:latin typeface="Palanquin"/>
                <a:ea typeface="Palanquin"/>
                <a:cs typeface="Palanquin"/>
                <a:sym typeface="Palanquin"/>
              </a:rPr>
              <a:t>Guilhem Pradalié : </a:t>
            </a:r>
            <a:r>
              <a:rPr lang="fr" sz="1900">
                <a:solidFill>
                  <a:srgbClr val="EEEEEE"/>
                </a:solidFill>
                <a:latin typeface="Palanquin"/>
                <a:ea typeface="Palanquin"/>
                <a:cs typeface="Palanquin"/>
                <a:sym typeface="Palanquin"/>
              </a:rPr>
              <a:t>guilhem.pradalie@lamednum.coop</a:t>
            </a:r>
            <a:endParaRPr b="1" sz="1900">
              <a:solidFill>
                <a:srgbClr val="EEEEEE"/>
              </a:solidFill>
              <a:latin typeface="Palanquin"/>
              <a:ea typeface="Palanquin"/>
              <a:cs typeface="Palanquin"/>
              <a:sym typeface="Palanquin"/>
            </a:endParaRPr>
          </a:p>
          <a:p>
            <a:pPr indent="0" lvl="0" marL="0" rtl="0" algn="ctr">
              <a:spcBef>
                <a:spcPts val="0"/>
              </a:spcBef>
              <a:spcAft>
                <a:spcPts val="0"/>
              </a:spcAft>
              <a:buClr>
                <a:srgbClr val="000000"/>
              </a:buClr>
              <a:buSzPts val="3900"/>
              <a:buFont typeface="Arial"/>
              <a:buNone/>
            </a:pPr>
            <a:r>
              <a:rPr b="1" lang="fr" sz="1900">
                <a:solidFill>
                  <a:srgbClr val="EEEEEE"/>
                </a:solidFill>
                <a:latin typeface="Palanquin"/>
                <a:ea typeface="Palanquin"/>
                <a:cs typeface="Palanquin"/>
                <a:sym typeface="Palanquin"/>
              </a:rPr>
              <a:t>Naëlle Lefevre Rizzo : </a:t>
            </a:r>
            <a:r>
              <a:rPr lang="fr" sz="1900">
                <a:solidFill>
                  <a:srgbClr val="EEEEEE"/>
                </a:solidFill>
                <a:latin typeface="Palanquin"/>
                <a:ea typeface="Palanquin"/>
                <a:cs typeface="Palanquin"/>
                <a:sym typeface="Palanquin"/>
              </a:rPr>
              <a:t>naelle.lefevre@lamednum.coop</a:t>
            </a:r>
            <a:endParaRPr sz="1000">
              <a:latin typeface="Palanquin"/>
              <a:ea typeface="Palanquin"/>
              <a:cs typeface="Palanquin"/>
              <a:sym typeface="Palanqui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20"/>
          <p:cNvSpPr txBox="1"/>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fr"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82" name="Google Shape;82;p20"/>
          <p:cNvSpPr txBox="1"/>
          <p:nvPr/>
        </p:nvSpPr>
        <p:spPr>
          <a:xfrm>
            <a:off x="464350" y="4669475"/>
            <a:ext cx="2742600" cy="469500"/>
          </a:xfrm>
          <a:prstGeom prst="rect">
            <a:avLst/>
          </a:prstGeom>
          <a:noFill/>
          <a:ln>
            <a:noFill/>
          </a:ln>
        </p:spPr>
        <p:txBody>
          <a:bodyPr anchorCtr="0" anchor="ctr" bIns="121900" lIns="121900" spcFirstLastPara="1" rIns="121900" wrap="square" tIns="121900">
            <a:noAutofit/>
          </a:bodyPr>
          <a:lstStyle/>
          <a:p>
            <a:pPr indent="0" lvl="0" marL="0" rtl="0" algn="l">
              <a:lnSpc>
                <a:spcPct val="110000"/>
              </a:lnSpc>
              <a:spcBef>
                <a:spcPts val="0"/>
              </a:spcBef>
              <a:spcAft>
                <a:spcPts val="0"/>
              </a:spcAft>
              <a:buNone/>
            </a:pPr>
            <a:r>
              <a:rPr b="1" lang="fr" sz="1000">
                <a:solidFill>
                  <a:srgbClr val="FD2F27"/>
                </a:solidFill>
                <a:latin typeface="Palanquin"/>
                <a:ea typeface="Palanquin"/>
                <a:cs typeface="Palanquin"/>
                <a:sym typeface="Palanquin"/>
              </a:rPr>
              <a:t>La Mednum </a:t>
            </a:r>
            <a:r>
              <a:rPr lang="fr" sz="1000">
                <a:solidFill>
                  <a:srgbClr val="262150"/>
                </a:solidFill>
                <a:latin typeface="Palanquin Light"/>
                <a:ea typeface="Palanquin Light"/>
                <a:cs typeface="Palanquin Light"/>
                <a:sym typeface="Palanquin Light"/>
              </a:rPr>
              <a:t>Nom du document</a:t>
            </a:r>
            <a:endParaRPr b="1" sz="1000">
              <a:solidFill>
                <a:srgbClr val="FD2F27"/>
              </a:solidFill>
              <a:latin typeface="Palanquin"/>
              <a:ea typeface="Palanquin"/>
              <a:cs typeface="Palanquin"/>
              <a:sym typeface="Palanquin"/>
            </a:endParaRPr>
          </a:p>
        </p:txBody>
      </p:sp>
      <p:sp>
        <p:nvSpPr>
          <p:cNvPr id="83" name="Google Shape;83;p20"/>
          <p:cNvSpPr txBox="1"/>
          <p:nvPr/>
        </p:nvSpPr>
        <p:spPr>
          <a:xfrm>
            <a:off x="1660300" y="2969175"/>
            <a:ext cx="1697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5000">
                <a:solidFill>
                  <a:srgbClr val="FF3333"/>
                </a:solidFill>
                <a:latin typeface="Palanquin"/>
                <a:ea typeface="Palanquin"/>
                <a:cs typeface="Palanquin"/>
                <a:sym typeface="Palanquin"/>
              </a:rPr>
              <a:t>+130 </a:t>
            </a:r>
            <a:endParaRPr sz="5000">
              <a:solidFill>
                <a:srgbClr val="FF3333"/>
              </a:solidFill>
              <a:latin typeface="Palanquin"/>
              <a:ea typeface="Palanquin"/>
              <a:cs typeface="Palanquin"/>
              <a:sym typeface="Palanquin"/>
            </a:endParaRPr>
          </a:p>
        </p:txBody>
      </p:sp>
      <p:sp>
        <p:nvSpPr>
          <p:cNvPr id="84" name="Google Shape;84;p20"/>
          <p:cNvSpPr txBox="1"/>
          <p:nvPr/>
        </p:nvSpPr>
        <p:spPr>
          <a:xfrm>
            <a:off x="3928675" y="2969175"/>
            <a:ext cx="1697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5000">
                <a:solidFill>
                  <a:srgbClr val="FF3333"/>
                </a:solidFill>
                <a:latin typeface="Palanquin"/>
                <a:ea typeface="Palanquin"/>
                <a:cs typeface="Palanquin"/>
                <a:sym typeface="Palanquin"/>
              </a:rPr>
              <a:t>+1M </a:t>
            </a:r>
            <a:endParaRPr sz="5000">
              <a:solidFill>
                <a:srgbClr val="FF3333"/>
              </a:solidFill>
              <a:latin typeface="Palanquin"/>
              <a:ea typeface="Palanquin"/>
              <a:cs typeface="Palanquin"/>
              <a:sym typeface="Palanquin"/>
            </a:endParaRPr>
          </a:p>
        </p:txBody>
      </p:sp>
      <p:sp>
        <p:nvSpPr>
          <p:cNvPr id="85" name="Google Shape;85;p20"/>
          <p:cNvSpPr txBox="1"/>
          <p:nvPr/>
        </p:nvSpPr>
        <p:spPr>
          <a:xfrm>
            <a:off x="5786000" y="2969175"/>
            <a:ext cx="1697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5000">
                <a:solidFill>
                  <a:srgbClr val="FF3333"/>
                </a:solidFill>
                <a:latin typeface="Palanquin"/>
                <a:ea typeface="Palanquin"/>
                <a:cs typeface="Palanquin"/>
                <a:sym typeface="Palanquin"/>
              </a:rPr>
              <a:t>+10k </a:t>
            </a:r>
            <a:endParaRPr sz="5000">
              <a:solidFill>
                <a:srgbClr val="FF3333"/>
              </a:solidFill>
              <a:latin typeface="Palanquin"/>
              <a:ea typeface="Palanquin"/>
              <a:cs typeface="Palanquin"/>
              <a:sym typeface="Palanquin"/>
            </a:endParaRPr>
          </a:p>
        </p:txBody>
      </p:sp>
      <p:cxnSp>
        <p:nvCxnSpPr>
          <p:cNvPr id="86" name="Google Shape;86;p20"/>
          <p:cNvCxnSpPr/>
          <p:nvPr/>
        </p:nvCxnSpPr>
        <p:spPr>
          <a:xfrm>
            <a:off x="1871600" y="3901775"/>
            <a:ext cx="1151100" cy="0"/>
          </a:xfrm>
          <a:prstGeom prst="straightConnector1">
            <a:avLst/>
          </a:prstGeom>
          <a:noFill/>
          <a:ln cap="flat" cmpd="sng" w="9525">
            <a:solidFill>
              <a:srgbClr val="1A458E"/>
            </a:solidFill>
            <a:prstDash val="solid"/>
            <a:round/>
            <a:headEnd len="med" w="med" type="none"/>
            <a:tailEnd len="med" w="med" type="none"/>
          </a:ln>
        </p:spPr>
      </p:cxnSp>
      <p:cxnSp>
        <p:nvCxnSpPr>
          <p:cNvPr id="87" name="Google Shape;87;p20"/>
          <p:cNvCxnSpPr/>
          <p:nvPr/>
        </p:nvCxnSpPr>
        <p:spPr>
          <a:xfrm>
            <a:off x="4027675" y="3901775"/>
            <a:ext cx="1151100" cy="0"/>
          </a:xfrm>
          <a:prstGeom prst="straightConnector1">
            <a:avLst/>
          </a:prstGeom>
          <a:noFill/>
          <a:ln cap="flat" cmpd="sng" w="9525">
            <a:solidFill>
              <a:srgbClr val="1A458E"/>
            </a:solidFill>
            <a:prstDash val="solid"/>
            <a:round/>
            <a:headEnd len="med" w="med" type="none"/>
            <a:tailEnd len="med" w="med" type="none"/>
          </a:ln>
        </p:spPr>
      </p:cxnSp>
      <p:cxnSp>
        <p:nvCxnSpPr>
          <p:cNvPr id="88" name="Google Shape;88;p20"/>
          <p:cNvCxnSpPr/>
          <p:nvPr/>
        </p:nvCxnSpPr>
        <p:spPr>
          <a:xfrm>
            <a:off x="6059300" y="3901775"/>
            <a:ext cx="1151100" cy="0"/>
          </a:xfrm>
          <a:prstGeom prst="straightConnector1">
            <a:avLst/>
          </a:prstGeom>
          <a:noFill/>
          <a:ln cap="flat" cmpd="sng" w="9525">
            <a:solidFill>
              <a:srgbClr val="1A458E"/>
            </a:solidFill>
            <a:prstDash val="solid"/>
            <a:round/>
            <a:headEnd len="med" w="med" type="none"/>
            <a:tailEnd len="med" w="med" type="none"/>
          </a:ln>
        </p:spPr>
      </p:cxnSp>
      <p:sp>
        <p:nvSpPr>
          <p:cNvPr id="89" name="Google Shape;89;p20"/>
          <p:cNvSpPr txBox="1"/>
          <p:nvPr/>
        </p:nvSpPr>
        <p:spPr>
          <a:xfrm>
            <a:off x="1871600" y="3865325"/>
            <a:ext cx="11511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solidFill>
                  <a:srgbClr val="003081"/>
                </a:solidFill>
                <a:latin typeface="Palanquin"/>
                <a:ea typeface="Palanquin"/>
                <a:cs typeface="Palanquin"/>
                <a:sym typeface="Palanquin"/>
              </a:rPr>
              <a:t>sociétaires</a:t>
            </a:r>
            <a:endParaRPr sz="1100">
              <a:solidFill>
                <a:srgbClr val="003081"/>
              </a:solidFill>
              <a:latin typeface="Palanquin"/>
              <a:ea typeface="Palanquin"/>
              <a:cs typeface="Palanquin"/>
              <a:sym typeface="Palanquin"/>
            </a:endParaRPr>
          </a:p>
        </p:txBody>
      </p:sp>
      <p:sp>
        <p:nvSpPr>
          <p:cNvPr id="90" name="Google Shape;90;p20"/>
          <p:cNvSpPr txBox="1"/>
          <p:nvPr/>
        </p:nvSpPr>
        <p:spPr>
          <a:xfrm>
            <a:off x="3972500" y="3865325"/>
            <a:ext cx="1306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solidFill>
                  <a:srgbClr val="003081"/>
                </a:solidFill>
                <a:latin typeface="Palanquin"/>
                <a:ea typeface="Palanquin"/>
                <a:cs typeface="Palanquin"/>
                <a:sym typeface="Palanquin"/>
              </a:rPr>
              <a:t>de citoyens accompagnés par nos sociétaires en 2021</a:t>
            </a:r>
            <a:endParaRPr sz="1100">
              <a:solidFill>
                <a:srgbClr val="003081"/>
              </a:solidFill>
              <a:latin typeface="Palanquin"/>
              <a:ea typeface="Palanquin"/>
              <a:cs typeface="Palanquin"/>
              <a:sym typeface="Palanquin"/>
            </a:endParaRPr>
          </a:p>
        </p:txBody>
      </p:sp>
      <p:sp>
        <p:nvSpPr>
          <p:cNvPr id="91" name="Google Shape;91;p20"/>
          <p:cNvSpPr txBox="1"/>
          <p:nvPr/>
        </p:nvSpPr>
        <p:spPr>
          <a:xfrm>
            <a:off x="6059300" y="3865325"/>
            <a:ext cx="1151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solidFill>
                  <a:srgbClr val="003081"/>
                </a:solidFill>
                <a:latin typeface="Palanquin"/>
                <a:ea typeface="Palanquin"/>
                <a:cs typeface="Palanquin"/>
                <a:sym typeface="Palanquin"/>
              </a:rPr>
              <a:t>abonnés à nos médias</a:t>
            </a:r>
            <a:endParaRPr sz="1100">
              <a:solidFill>
                <a:srgbClr val="003081"/>
              </a:solidFill>
              <a:latin typeface="Palanquin"/>
              <a:ea typeface="Palanquin"/>
              <a:cs typeface="Palanquin"/>
              <a:sym typeface="Palanquin"/>
            </a:endParaRPr>
          </a:p>
        </p:txBody>
      </p:sp>
      <p:sp>
        <p:nvSpPr>
          <p:cNvPr id="92" name="Google Shape;92;p20"/>
          <p:cNvSpPr txBox="1"/>
          <p:nvPr/>
        </p:nvSpPr>
        <p:spPr>
          <a:xfrm>
            <a:off x="1011900" y="448025"/>
            <a:ext cx="79116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Titre</a:t>
            </a:r>
            <a:endParaRPr i="0" sz="2600" u="none" cap="none" strike="noStrike">
              <a:solidFill>
                <a:srgbClr val="FFFFFF"/>
              </a:solidFill>
              <a:highlight>
                <a:srgbClr val="003081"/>
              </a:highlight>
              <a:latin typeface="Palanquin"/>
              <a:ea typeface="Palanquin"/>
              <a:cs typeface="Palanquin"/>
              <a:sym typeface="Palanquin"/>
            </a:endParaRPr>
          </a:p>
        </p:txBody>
      </p:sp>
      <p:pic>
        <p:nvPicPr>
          <p:cNvPr id="93" name="Google Shape;93;p20"/>
          <p:cNvPicPr preferRelativeResize="0"/>
          <p:nvPr/>
        </p:nvPicPr>
        <p:blipFill>
          <a:blip r:embed="rId2">
            <a:alphaModFix/>
          </a:blip>
          <a:stretch>
            <a:fillRect/>
          </a:stretch>
        </p:blipFill>
        <p:spPr>
          <a:xfrm>
            <a:off x="464348" y="477887"/>
            <a:ext cx="442325" cy="409770"/>
          </a:xfrm>
          <a:prstGeom prst="rect">
            <a:avLst/>
          </a:prstGeom>
          <a:noFill/>
          <a:ln>
            <a:noFill/>
          </a:ln>
        </p:spPr>
      </p:pic>
      <p:sp>
        <p:nvSpPr>
          <p:cNvPr id="94" name="Google Shape;94;p20"/>
          <p:cNvSpPr txBox="1"/>
          <p:nvPr/>
        </p:nvSpPr>
        <p:spPr>
          <a:xfrm>
            <a:off x="984301" y="1161550"/>
            <a:ext cx="5708700" cy="631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fr" sz="1600">
                <a:solidFill>
                  <a:srgbClr val="1A458E"/>
                </a:solidFill>
                <a:latin typeface="Palanquin"/>
                <a:ea typeface="Palanquin"/>
                <a:cs typeface="Palanquin"/>
                <a:sym typeface="Palanquin"/>
              </a:rPr>
              <a:t>Texte </a:t>
            </a:r>
            <a:r>
              <a:rPr lang="fr" sz="1600">
                <a:solidFill>
                  <a:srgbClr val="1A458E"/>
                </a:solidFill>
                <a:latin typeface="Palanquin"/>
                <a:ea typeface="Palanquin"/>
                <a:cs typeface="Palanquin"/>
                <a:sym typeface="Palanquin"/>
              </a:rPr>
              <a:t>texte </a:t>
            </a:r>
            <a:r>
              <a:rPr lang="fr" sz="1600">
                <a:solidFill>
                  <a:schemeClr val="dk1"/>
                </a:solidFill>
                <a:latin typeface="Palanquin"/>
                <a:ea typeface="Palanquin"/>
                <a:cs typeface="Palanquin"/>
                <a:sym typeface="Palanquin"/>
              </a:rPr>
              <a:t>texte</a:t>
            </a:r>
            <a:r>
              <a:rPr lang="fr"/>
              <a:t> </a:t>
            </a:r>
            <a:r>
              <a:rPr lang="fr" sz="1600">
                <a:solidFill>
                  <a:schemeClr val="dk1"/>
                </a:solidFill>
                <a:latin typeface="Palanquin"/>
                <a:ea typeface="Palanquin"/>
                <a:cs typeface="Palanquin"/>
                <a:sym typeface="Palanquin"/>
              </a:rPr>
              <a:t>texte texte texte texte</a:t>
            </a:r>
            <a:r>
              <a:rPr lang="fr"/>
              <a:t> </a:t>
            </a:r>
            <a:r>
              <a:rPr lang="fr" sz="1600">
                <a:solidFill>
                  <a:schemeClr val="dk1"/>
                </a:solidFill>
                <a:latin typeface="Palanquin"/>
                <a:ea typeface="Palanquin"/>
                <a:cs typeface="Palanquin"/>
                <a:sym typeface="Palanquin"/>
              </a:rPr>
              <a:t>texte texte texte texte</a:t>
            </a:r>
            <a:r>
              <a:rPr lang="fr"/>
              <a:t> </a:t>
            </a:r>
            <a:r>
              <a:rPr lang="fr" sz="1600">
                <a:solidFill>
                  <a:schemeClr val="dk1"/>
                </a:solidFill>
                <a:latin typeface="Palanquin"/>
                <a:ea typeface="Palanquin"/>
                <a:cs typeface="Palanquin"/>
                <a:sym typeface="Palanquin"/>
              </a:rPr>
              <a:t>texte texte texte texte</a:t>
            </a:r>
            <a:r>
              <a:rPr lang="fr"/>
              <a:t> </a:t>
            </a:r>
            <a:r>
              <a:rPr lang="fr" sz="1600">
                <a:solidFill>
                  <a:schemeClr val="dk1"/>
                </a:solidFill>
                <a:latin typeface="Palanquin"/>
                <a:ea typeface="Palanquin"/>
                <a:cs typeface="Palanquin"/>
                <a:sym typeface="Palanquin"/>
              </a:rPr>
              <a:t>texte texte texte texte</a:t>
            </a:r>
            <a:r>
              <a:rPr lang="fr"/>
              <a:t> </a:t>
            </a:r>
            <a:r>
              <a:rPr lang="fr" sz="1600">
                <a:solidFill>
                  <a:schemeClr val="dk1"/>
                </a:solidFill>
                <a:latin typeface="Palanquin"/>
                <a:ea typeface="Palanquin"/>
                <a:cs typeface="Palanquin"/>
                <a:sym typeface="Palanquin"/>
              </a:rPr>
              <a:t>texte texte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161987"/>
        </a:solidFill>
      </p:bgPr>
    </p:bg>
    <p:spTree>
      <p:nvGrpSpPr>
        <p:cNvPr id="95" name="Shape 95"/>
        <p:cNvGrpSpPr/>
        <p:nvPr/>
      </p:nvGrpSpPr>
      <p:grpSpPr>
        <a:xfrm>
          <a:off x="0" y="0"/>
          <a:ext cx="0" cy="0"/>
          <a:chOff x="0" y="0"/>
          <a:chExt cx="0" cy="0"/>
        </a:xfrm>
      </p:grpSpPr>
      <p:sp>
        <p:nvSpPr>
          <p:cNvPr id="96" name="Google Shape;9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
              <a:t>‹#›</a:t>
            </a:fld>
            <a:endParaRPr/>
          </a:p>
        </p:txBody>
      </p:sp>
      <p:sp>
        <p:nvSpPr>
          <p:cNvPr id="97" name="Google Shape;97;p21"/>
          <p:cNvSpPr txBox="1"/>
          <p:nvPr/>
        </p:nvSpPr>
        <p:spPr>
          <a:xfrm>
            <a:off x="9525" y="1603875"/>
            <a:ext cx="9144000" cy="1954800"/>
          </a:xfrm>
          <a:prstGeom prst="rect">
            <a:avLst/>
          </a:prstGeom>
          <a:noFill/>
          <a:ln>
            <a:noFill/>
          </a:ln>
        </p:spPr>
        <p:txBody>
          <a:bodyPr anchorCtr="0" anchor="t" bIns="45700" lIns="45700" spcFirstLastPara="1" rIns="45700" wrap="square" tIns="45700">
            <a:spAutoFit/>
          </a:bodyPr>
          <a:lstStyle/>
          <a:p>
            <a:pPr indent="0" lvl="0" marL="266700" marR="266700" rtl="0" algn="ctr">
              <a:lnSpc>
                <a:spcPct val="100000"/>
              </a:lnSpc>
              <a:spcBef>
                <a:spcPts val="0"/>
              </a:spcBef>
              <a:spcAft>
                <a:spcPts val="0"/>
              </a:spcAft>
              <a:buClr>
                <a:srgbClr val="000000"/>
              </a:buClr>
              <a:buSzPts val="2900"/>
              <a:buFont typeface="Arial"/>
              <a:buNone/>
            </a:pPr>
            <a:r>
              <a:rPr b="1" lang="fr" sz="2900">
                <a:solidFill>
                  <a:srgbClr val="003081"/>
                </a:solidFill>
                <a:highlight>
                  <a:srgbClr val="EEEEEE"/>
                </a:highlight>
                <a:latin typeface="Palanquin"/>
                <a:ea typeface="Palanquin"/>
                <a:cs typeface="Palanquin"/>
                <a:sym typeface="Palanquin"/>
              </a:rPr>
              <a:t>+130 sociétaires et une a</a:t>
            </a:r>
            <a:r>
              <a:rPr b="1" i="0" lang="fr" sz="2900" u="none" cap="none" strike="noStrike">
                <a:solidFill>
                  <a:srgbClr val="003081"/>
                </a:solidFill>
                <a:highlight>
                  <a:srgbClr val="EEEEEE"/>
                </a:highlight>
                <a:latin typeface="Palanquin"/>
                <a:ea typeface="Palanquin"/>
                <a:cs typeface="Palanquin"/>
                <a:sym typeface="Palanquin"/>
              </a:rPr>
              <a:t>mbition </a:t>
            </a:r>
            <a:r>
              <a:rPr b="1" lang="fr" sz="2900">
                <a:solidFill>
                  <a:srgbClr val="003081"/>
                </a:solidFill>
                <a:highlight>
                  <a:srgbClr val="EEEEEE"/>
                </a:highlight>
                <a:latin typeface="Palanquin"/>
                <a:ea typeface="Palanquin"/>
                <a:cs typeface="Palanquin"/>
                <a:sym typeface="Palanquin"/>
              </a:rPr>
              <a:t>collective</a:t>
            </a:r>
            <a:endParaRPr b="1" sz="2900">
              <a:solidFill>
                <a:srgbClr val="003081"/>
              </a:solidFill>
              <a:highlight>
                <a:srgbClr val="EEEEEE"/>
              </a:highlight>
              <a:latin typeface="Palanquin"/>
              <a:ea typeface="Palanquin"/>
              <a:cs typeface="Palanquin"/>
              <a:sym typeface="Palanquin"/>
            </a:endParaRPr>
          </a:p>
          <a:p>
            <a:pPr indent="0" lvl="0" marL="266700" marR="266700" rtl="0" algn="ctr">
              <a:lnSpc>
                <a:spcPct val="100000"/>
              </a:lnSpc>
              <a:spcBef>
                <a:spcPts val="0"/>
              </a:spcBef>
              <a:spcAft>
                <a:spcPts val="0"/>
              </a:spcAft>
              <a:buClr>
                <a:srgbClr val="000000"/>
              </a:buClr>
              <a:buSzPts val="2900"/>
              <a:buFont typeface="Arial"/>
              <a:buNone/>
            </a:pPr>
            <a:r>
              <a:t/>
            </a:r>
            <a:endParaRPr b="1" sz="2900">
              <a:solidFill>
                <a:srgbClr val="003081"/>
              </a:solidFill>
              <a:highlight>
                <a:srgbClr val="EEEEEE"/>
              </a:highlight>
              <a:latin typeface="Palanquin"/>
              <a:ea typeface="Palanquin"/>
              <a:cs typeface="Palanquin"/>
              <a:sym typeface="Palanquin"/>
            </a:endParaRPr>
          </a:p>
          <a:p>
            <a:pPr indent="0" lvl="0" marL="266700" marR="266700" rtl="0" algn="ctr">
              <a:lnSpc>
                <a:spcPct val="100000"/>
              </a:lnSpc>
              <a:spcBef>
                <a:spcPts val="0"/>
              </a:spcBef>
              <a:spcAft>
                <a:spcPts val="0"/>
              </a:spcAft>
              <a:buClr>
                <a:srgbClr val="000000"/>
              </a:buClr>
              <a:buSzPts val="2000"/>
              <a:buFont typeface="Arial"/>
              <a:buNone/>
            </a:pPr>
            <a:r>
              <a:rPr b="1" i="1" lang="fr" sz="2100">
                <a:solidFill>
                  <a:srgbClr val="EEEEEE"/>
                </a:solidFill>
                <a:latin typeface="Palanquin"/>
                <a:ea typeface="Palanquin"/>
                <a:cs typeface="Palanquin"/>
                <a:sym typeface="Palanquin"/>
              </a:rPr>
              <a:t>“</a:t>
            </a:r>
            <a:r>
              <a:rPr b="1" i="1" lang="fr" sz="2100" u="none" cap="none" strike="noStrike">
                <a:solidFill>
                  <a:srgbClr val="EEEEEE"/>
                </a:solidFill>
                <a:latin typeface="Palanquin"/>
                <a:ea typeface="Palanquin"/>
                <a:cs typeface="Palanquin"/>
                <a:sym typeface="Palanquin"/>
              </a:rPr>
              <a:t>Rassembler et porter la voix des acteurs de l</a:t>
            </a:r>
            <a:r>
              <a:rPr b="1" i="1" lang="fr" sz="2100">
                <a:solidFill>
                  <a:srgbClr val="EEEEEE"/>
                </a:solidFill>
                <a:latin typeface="Palanquin"/>
                <a:ea typeface="Palanquin"/>
                <a:cs typeface="Palanquin"/>
                <a:sym typeface="Palanquin"/>
              </a:rPr>
              <a:t>’inclusion </a:t>
            </a:r>
            <a:r>
              <a:rPr b="1" i="1" lang="fr" sz="2100" u="none" cap="none" strike="noStrike">
                <a:solidFill>
                  <a:srgbClr val="EEEEEE"/>
                </a:solidFill>
                <a:latin typeface="Palanquin"/>
                <a:ea typeface="Palanquin"/>
                <a:cs typeface="Palanquin"/>
                <a:sym typeface="Palanquin"/>
              </a:rPr>
              <a:t>numérique en créant collectivement les conditions </a:t>
            </a:r>
            <a:r>
              <a:rPr b="1" i="1" lang="fr" sz="2100">
                <a:solidFill>
                  <a:srgbClr val="EEEEEE"/>
                </a:solidFill>
                <a:latin typeface="Palanquin"/>
                <a:ea typeface="Palanquin"/>
                <a:cs typeface="Palanquin"/>
                <a:sym typeface="Palanquin"/>
              </a:rPr>
              <a:t>pour</a:t>
            </a:r>
            <a:r>
              <a:rPr b="1" i="1" lang="fr" sz="2100" u="none" cap="none" strike="noStrike">
                <a:solidFill>
                  <a:srgbClr val="EEEEEE"/>
                </a:solidFill>
                <a:latin typeface="Palanquin"/>
                <a:ea typeface="Palanquin"/>
                <a:cs typeface="Palanquin"/>
                <a:sym typeface="Palanquin"/>
              </a:rPr>
              <a:t> amplifier notre action d’intérêt général.</a:t>
            </a:r>
            <a:r>
              <a:rPr b="1" i="1" lang="fr" sz="2100">
                <a:solidFill>
                  <a:srgbClr val="EEEEEE"/>
                </a:solidFill>
                <a:latin typeface="Palanquin"/>
                <a:ea typeface="Palanquin"/>
                <a:cs typeface="Palanquin"/>
                <a:sym typeface="Palanquin"/>
              </a:rPr>
              <a:t>”</a:t>
            </a:r>
            <a:endParaRPr b="1" i="0" sz="2100" u="none" cap="none" strike="noStrike">
              <a:solidFill>
                <a:srgbClr val="161987"/>
              </a:solidFill>
              <a:highlight>
                <a:srgbClr val="FFFFFF"/>
              </a:highlight>
              <a:latin typeface="Palanquin"/>
              <a:ea typeface="Palanquin"/>
              <a:cs typeface="Palanquin"/>
              <a:sym typeface="Palanquin"/>
            </a:endParaRPr>
          </a:p>
        </p:txBody>
      </p:sp>
      <p:sp>
        <p:nvSpPr>
          <p:cNvPr id="98" name="Google Shape;98;p21"/>
          <p:cNvSpPr txBox="1"/>
          <p:nvPr/>
        </p:nvSpPr>
        <p:spPr>
          <a:xfrm>
            <a:off x="3347100" y="4805606"/>
            <a:ext cx="24498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rgbClr val="EEEEEE"/>
                </a:solidFill>
                <a:latin typeface="Nunito"/>
                <a:ea typeface="Nunito"/>
                <a:cs typeface="Nunito"/>
                <a:sym typeface="Nunito"/>
              </a:rPr>
              <a:t>www.lamednum.coop</a:t>
            </a:r>
            <a:endParaRPr b="0" i="0" sz="1100" u="none" cap="none" strike="noStrike">
              <a:solidFill>
                <a:srgbClr val="EEEEEE"/>
              </a:solidFill>
              <a:latin typeface="Nunito"/>
              <a:ea typeface="Nunito"/>
              <a:cs typeface="Nunito"/>
              <a:sym typeface="Nunito"/>
            </a:endParaRPr>
          </a:p>
        </p:txBody>
      </p:sp>
      <p:pic>
        <p:nvPicPr>
          <p:cNvPr id="99" name="Google Shape;99;p21"/>
          <p:cNvPicPr preferRelativeResize="0"/>
          <p:nvPr/>
        </p:nvPicPr>
        <p:blipFill>
          <a:blip r:embed="rId2">
            <a:alphaModFix/>
          </a:blip>
          <a:stretch>
            <a:fillRect/>
          </a:stretch>
        </p:blipFill>
        <p:spPr>
          <a:xfrm>
            <a:off x="3464520" y="4409748"/>
            <a:ext cx="2214955" cy="307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 name="Shape 100"/>
        <p:cNvGrpSpPr/>
        <p:nvPr/>
      </p:nvGrpSpPr>
      <p:grpSpPr>
        <a:xfrm>
          <a:off x="0" y="0"/>
          <a:ext cx="0" cy="0"/>
          <a:chOff x="0" y="0"/>
          <a:chExt cx="0" cy="0"/>
        </a:xfrm>
      </p:grpSpPr>
      <p:sp>
        <p:nvSpPr>
          <p:cNvPr id="101" name="Google Shape;101;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spcBef>
                <a:spcPts val="0"/>
              </a:spcBef>
              <a:spcAft>
                <a:spcPts val="0"/>
              </a:spcAft>
              <a:buSzPts val="2600"/>
              <a:buNone/>
              <a:defRPr b="1" sz="2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3" name="Google Shape;103;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888888"/>
              </a:buClr>
              <a:buSzPts val="2100"/>
              <a:buFont typeface="Palanquin Light"/>
              <a:buNone/>
              <a:defRPr sz="2100">
                <a:solidFill>
                  <a:srgbClr val="888888"/>
                </a:solidFill>
                <a:latin typeface="Palanquin Light"/>
                <a:ea typeface="Palanquin Light"/>
                <a:cs typeface="Palanquin Light"/>
                <a:sym typeface="Palanquin Light"/>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4" name="Google Shape;104;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003081"/>
              </a:buClr>
              <a:buSzPts val="1800"/>
              <a:buFont typeface="Palanquin"/>
              <a:buChar char="●"/>
              <a:defRPr>
                <a:solidFill>
                  <a:srgbClr val="003081"/>
                </a:solidFill>
                <a:latin typeface="Palanquin"/>
                <a:ea typeface="Palanquin"/>
                <a:cs typeface="Palanquin"/>
                <a:sym typeface="Palanquin"/>
              </a:defRPr>
            </a:lvl1pPr>
            <a:lvl2pPr indent="-317500" lvl="1" marL="914400" rtl="0">
              <a:spcBef>
                <a:spcPts val="0"/>
              </a:spcBef>
              <a:spcAft>
                <a:spcPts val="0"/>
              </a:spcAft>
              <a:buClr>
                <a:srgbClr val="003081"/>
              </a:buClr>
              <a:buSzPts val="1400"/>
              <a:buFont typeface="Palanquin"/>
              <a:buChar char="○"/>
              <a:defRPr>
                <a:solidFill>
                  <a:srgbClr val="003081"/>
                </a:solidFill>
                <a:latin typeface="Palanquin"/>
                <a:ea typeface="Palanquin"/>
                <a:cs typeface="Palanquin"/>
                <a:sym typeface="Palanquin"/>
              </a:defRPr>
            </a:lvl2pPr>
            <a:lvl3pPr indent="-317500" lvl="2" marL="1371600" rtl="0">
              <a:spcBef>
                <a:spcPts val="0"/>
              </a:spcBef>
              <a:spcAft>
                <a:spcPts val="0"/>
              </a:spcAft>
              <a:buClr>
                <a:srgbClr val="FF3333"/>
              </a:buClr>
              <a:buSzPts val="1400"/>
              <a:buFont typeface="Palanquin"/>
              <a:buChar char="■"/>
              <a:defRPr>
                <a:solidFill>
                  <a:srgbClr val="FF3333"/>
                </a:solidFill>
                <a:latin typeface="Palanquin"/>
                <a:ea typeface="Palanquin"/>
                <a:cs typeface="Palanquin"/>
                <a:sym typeface="Palanquin"/>
              </a:defRPr>
            </a:lvl3pPr>
            <a:lvl4pPr indent="-317500" lvl="3" marL="1828800" rtl="0">
              <a:spcBef>
                <a:spcPts val="0"/>
              </a:spcBef>
              <a:spcAft>
                <a:spcPts val="0"/>
              </a:spcAft>
              <a:buSzPts val="1400"/>
              <a:buFont typeface="Palanquin"/>
              <a:buChar char="●"/>
              <a:defRPr>
                <a:latin typeface="Palanquin"/>
                <a:ea typeface="Palanquin"/>
                <a:cs typeface="Palanquin"/>
                <a:sym typeface="Palanquin"/>
              </a:defRPr>
            </a:lvl4pPr>
            <a:lvl5pPr indent="-317500" lvl="4" marL="2286000" rtl="0">
              <a:spcBef>
                <a:spcPts val="0"/>
              </a:spcBef>
              <a:spcAft>
                <a:spcPts val="0"/>
              </a:spcAft>
              <a:buSzPts val="1400"/>
              <a:buFont typeface="Palanquin"/>
              <a:buChar char="○"/>
              <a:defRPr>
                <a:latin typeface="Palanquin"/>
                <a:ea typeface="Palanquin"/>
                <a:cs typeface="Palanquin"/>
                <a:sym typeface="Palanquin"/>
              </a:defRPr>
            </a:lvl5pPr>
            <a:lvl6pPr indent="-317500" lvl="5" marL="2743200" rtl="0">
              <a:spcBef>
                <a:spcPts val="0"/>
              </a:spcBef>
              <a:spcAft>
                <a:spcPts val="0"/>
              </a:spcAft>
              <a:buSzPts val="1400"/>
              <a:buFont typeface="Palanquin"/>
              <a:buChar char="■"/>
              <a:defRPr>
                <a:latin typeface="Palanquin"/>
                <a:ea typeface="Palanquin"/>
                <a:cs typeface="Palanquin"/>
                <a:sym typeface="Palanquin"/>
              </a:defRPr>
            </a:lvl6pPr>
            <a:lvl7pPr indent="-317500" lvl="6" marL="3200400" rtl="0">
              <a:spcBef>
                <a:spcPts val="0"/>
              </a:spcBef>
              <a:spcAft>
                <a:spcPts val="0"/>
              </a:spcAft>
              <a:buSzPts val="1400"/>
              <a:buFont typeface="Palanquin"/>
              <a:buChar char="●"/>
              <a:defRPr>
                <a:latin typeface="Palanquin"/>
                <a:ea typeface="Palanquin"/>
                <a:cs typeface="Palanquin"/>
                <a:sym typeface="Palanquin"/>
              </a:defRPr>
            </a:lvl7pPr>
            <a:lvl8pPr indent="-317500" lvl="7" marL="3657600" rtl="0">
              <a:spcBef>
                <a:spcPts val="0"/>
              </a:spcBef>
              <a:spcAft>
                <a:spcPts val="0"/>
              </a:spcAft>
              <a:buSzPts val="1400"/>
              <a:buFont typeface="Palanquin"/>
              <a:buChar char="○"/>
              <a:defRPr>
                <a:latin typeface="Palanquin"/>
                <a:ea typeface="Palanquin"/>
                <a:cs typeface="Palanquin"/>
                <a:sym typeface="Palanquin"/>
              </a:defRPr>
            </a:lvl8pPr>
            <a:lvl9pPr indent="-317500" lvl="8" marL="4114800" rtl="0">
              <a:spcBef>
                <a:spcPts val="0"/>
              </a:spcBef>
              <a:spcAft>
                <a:spcPts val="0"/>
              </a:spcAft>
              <a:buSzPts val="1400"/>
              <a:buFont typeface="Palanquin"/>
              <a:buChar char="■"/>
              <a:defRPr>
                <a:latin typeface="Palanquin"/>
                <a:ea typeface="Palanquin"/>
                <a:cs typeface="Palanquin"/>
                <a:sym typeface="Palanquin"/>
              </a:defRPr>
            </a:lvl9pPr>
          </a:lstStyle>
          <a:p/>
        </p:txBody>
      </p:sp>
      <p:sp>
        <p:nvSpPr>
          <p:cNvPr id="105" name="Google Shape;10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8" name="Google Shape;10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F3333"/>
              </a:buClr>
              <a:buSzPts val="9600"/>
              <a:buNone/>
              <a:defRPr sz="9600">
                <a:solidFill>
                  <a:srgbClr val="FF333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1" name="Google Shape;111;p24"/>
          <p:cNvSpPr txBox="1"/>
          <p:nvPr>
            <p:ph idx="1" type="body"/>
          </p:nvPr>
        </p:nvSpPr>
        <p:spPr>
          <a:xfrm>
            <a:off x="311700" y="3667650"/>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2" name="Google Shape;11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
              <a:t>‹#›</a:t>
            </a:fld>
            <a:endParaRPr/>
          </a:p>
        </p:txBody>
      </p:sp>
      <p:sp>
        <p:nvSpPr>
          <p:cNvPr id="113" name="Google Shape;113;p24"/>
          <p:cNvSpPr txBox="1"/>
          <p:nvPr/>
        </p:nvSpPr>
        <p:spPr>
          <a:xfrm>
            <a:off x="3875750" y="2928750"/>
            <a:ext cx="1500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3600">
                <a:solidFill>
                  <a:srgbClr val="003081"/>
                </a:solidFill>
                <a:latin typeface="Palanquin"/>
                <a:ea typeface="Palanquin"/>
                <a:cs typeface="Palanquin"/>
                <a:sym typeface="Palanquin"/>
              </a:rPr>
              <a:t>texte</a:t>
            </a:r>
            <a:endParaRPr sz="3600">
              <a:solidFill>
                <a:srgbClr val="003081"/>
              </a:solidFill>
              <a:latin typeface="Palanquin"/>
              <a:ea typeface="Palanquin"/>
              <a:cs typeface="Palanquin"/>
              <a:sym typeface="Palanquin"/>
            </a:endParaRPr>
          </a:p>
        </p:txBody>
      </p:sp>
      <p:cxnSp>
        <p:nvCxnSpPr>
          <p:cNvPr id="114" name="Google Shape;114;p24"/>
          <p:cNvCxnSpPr/>
          <p:nvPr/>
        </p:nvCxnSpPr>
        <p:spPr>
          <a:xfrm flipH="1" rot="10800000">
            <a:off x="3474200" y="2824400"/>
            <a:ext cx="2303100" cy="8400"/>
          </a:xfrm>
          <a:prstGeom prst="straightConnector1">
            <a:avLst/>
          </a:prstGeom>
          <a:noFill/>
          <a:ln cap="flat" cmpd="sng" w="9525">
            <a:solidFill>
              <a:srgbClr val="1A458E"/>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5" name="Shape 11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de">
  <p:cSld name="1_Vide">
    <p:spTree>
      <p:nvGrpSpPr>
        <p:cNvPr id="116" name="Shape 116"/>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1">
    <p:spTree>
      <p:nvGrpSpPr>
        <p:cNvPr id="117" name="Shape 117"/>
        <p:cNvGrpSpPr/>
        <p:nvPr/>
      </p:nvGrpSpPr>
      <p:grpSpPr>
        <a:xfrm>
          <a:off x="0" y="0"/>
          <a:ext cx="0" cy="0"/>
          <a:chOff x="0" y="0"/>
          <a:chExt cx="0" cy="0"/>
        </a:xfrm>
      </p:grpSpPr>
      <p:sp>
        <p:nvSpPr>
          <p:cNvPr id="118" name="Google Shape;118;p2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7"/>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20" name="Google Shape;120;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2" name="Google Shape;122;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2">
  <p:cSld name="TITLE_2">
    <p:spTree>
      <p:nvGrpSpPr>
        <p:cNvPr id="123" name="Shape 123"/>
        <p:cNvGrpSpPr/>
        <p:nvPr/>
      </p:nvGrpSpPr>
      <p:grpSpPr>
        <a:xfrm>
          <a:off x="0" y="0"/>
          <a:ext cx="0" cy="0"/>
          <a:chOff x="0" y="0"/>
          <a:chExt cx="0" cy="0"/>
        </a:xfrm>
      </p:grpSpPr>
      <p:sp>
        <p:nvSpPr>
          <p:cNvPr id="124" name="Google Shape;124;p2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 name="Google Shape;125;p28"/>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26" name="Google Shape;126;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8" name="Google Shape;128;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129" name="Shape 129"/>
        <p:cNvGrpSpPr/>
        <p:nvPr/>
      </p:nvGrpSpPr>
      <p:grpSpPr>
        <a:xfrm>
          <a:off x="0" y="0"/>
          <a:ext cx="0" cy="0"/>
          <a:chOff x="0" y="0"/>
          <a:chExt cx="0" cy="0"/>
        </a:xfrm>
      </p:grpSpPr>
      <p:sp>
        <p:nvSpPr>
          <p:cNvPr id="130" name="Google Shape;130;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31" name="Google Shape;131;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 name="Google Shape;13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3">
  <p:cSld name="TITLE_4">
    <p:spTree>
      <p:nvGrpSpPr>
        <p:cNvPr id="133" name="Shape 133"/>
        <p:cNvGrpSpPr/>
        <p:nvPr/>
      </p:nvGrpSpPr>
      <p:grpSpPr>
        <a:xfrm>
          <a:off x="0" y="0"/>
          <a:ext cx="0" cy="0"/>
          <a:chOff x="0" y="0"/>
          <a:chExt cx="0" cy="0"/>
        </a:xfrm>
      </p:grpSpPr>
      <p:sp>
        <p:nvSpPr>
          <p:cNvPr id="134" name="Google Shape;134;p3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 name="Google Shape;135;p30"/>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36" name="Google Shape;136;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7" name="Google Shape;137;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4">
  <p:cSld name="TITLE_5">
    <p:spTree>
      <p:nvGrpSpPr>
        <p:cNvPr id="139" name="Shape 139"/>
        <p:cNvGrpSpPr/>
        <p:nvPr/>
      </p:nvGrpSpPr>
      <p:grpSpPr>
        <a:xfrm>
          <a:off x="0" y="0"/>
          <a:ext cx="0" cy="0"/>
          <a:chOff x="0" y="0"/>
          <a:chExt cx="0" cy="0"/>
        </a:xfrm>
      </p:grpSpPr>
      <p:sp>
        <p:nvSpPr>
          <p:cNvPr id="140" name="Google Shape;140;p3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1" name="Google Shape;141;p3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42" name="Google Shape;142;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3" name="Google Shape;143;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4" name="Google Shape;144;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5">
  <p:cSld name="TITLE_6">
    <p:spTree>
      <p:nvGrpSpPr>
        <p:cNvPr id="145" name="Shape 145"/>
        <p:cNvGrpSpPr/>
        <p:nvPr/>
      </p:nvGrpSpPr>
      <p:grpSpPr>
        <a:xfrm>
          <a:off x="0" y="0"/>
          <a:ext cx="0" cy="0"/>
          <a:chOff x="0" y="0"/>
          <a:chExt cx="0" cy="0"/>
        </a:xfrm>
      </p:grpSpPr>
      <p:sp>
        <p:nvSpPr>
          <p:cNvPr id="146" name="Google Shape;146;p3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7" name="Google Shape;147;p3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48" name="Google Shape;148;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9" name="Google Shape;149;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0" name="Google Shape;150;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7">
    <p:spTree>
      <p:nvGrpSpPr>
        <p:cNvPr id="151" name="Shape 151"/>
        <p:cNvGrpSpPr/>
        <p:nvPr/>
      </p:nvGrpSpPr>
      <p:grpSpPr>
        <a:xfrm>
          <a:off x="0" y="0"/>
          <a:ext cx="0" cy="0"/>
          <a:chOff x="0" y="0"/>
          <a:chExt cx="0" cy="0"/>
        </a:xfrm>
      </p:grpSpPr>
      <p:sp>
        <p:nvSpPr>
          <p:cNvPr id="152" name="Google Shape;152;p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53" name="Google Shape;153;p3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4" name="Google Shape;15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lt1"/>
              </a:buClr>
              <a:buSzPts val="2600"/>
              <a:buFont typeface="Palanquin"/>
              <a:buNone/>
              <a:defRPr b="1" sz="2600">
                <a:solidFill>
                  <a:schemeClr val="lt1"/>
                </a:solidFill>
                <a:highlight>
                  <a:srgbClr val="003081"/>
                </a:highlight>
                <a:latin typeface="Palanquin"/>
                <a:ea typeface="Palanquin"/>
                <a:cs typeface="Palanquin"/>
                <a:sym typeface="Palanquin"/>
              </a:defRPr>
            </a:lvl1pPr>
            <a:lvl2pPr lvl="1"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2pPr>
            <a:lvl3pPr lvl="2"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3pPr>
            <a:lvl4pPr lvl="3"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4pPr>
            <a:lvl5pPr lvl="4"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5pPr>
            <a:lvl6pPr lvl="5"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6pPr>
            <a:lvl7pPr lvl="6"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7pPr>
            <a:lvl8pPr lvl="7"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8pPr>
            <a:lvl9pPr lvl="8" rtl="0">
              <a:spcBef>
                <a:spcPts val="0"/>
              </a:spcBef>
              <a:spcAft>
                <a:spcPts val="0"/>
              </a:spcAft>
              <a:buClr>
                <a:schemeClr val="dk1"/>
              </a:buClr>
              <a:buSzPts val="2800"/>
              <a:buFont typeface="Palanquin"/>
              <a:buNone/>
              <a:defRPr sz="2800">
                <a:solidFill>
                  <a:schemeClr val="dk1"/>
                </a:solidFill>
                <a:latin typeface="Palanquin"/>
                <a:ea typeface="Palanquin"/>
                <a:cs typeface="Palanquin"/>
                <a:sym typeface="Palanquin"/>
              </a:defRPr>
            </a:lvl9pPr>
          </a:lstStyle>
          <a:p/>
        </p:txBody>
      </p:sp>
      <p:sp>
        <p:nvSpPr>
          <p:cNvPr id="55" name="Google Shape;55;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alanquin"/>
              <a:buChar char="●"/>
              <a:defRPr sz="1800">
                <a:solidFill>
                  <a:schemeClr val="dk2"/>
                </a:solidFill>
                <a:latin typeface="Palanquin"/>
                <a:ea typeface="Palanquin"/>
                <a:cs typeface="Palanquin"/>
                <a:sym typeface="Palanquin"/>
              </a:defRPr>
            </a:lvl1pPr>
            <a:lvl2pPr indent="-317500" lvl="1" marL="914400" rtl="0">
              <a:lnSpc>
                <a:spcPct val="115000"/>
              </a:lnSpc>
              <a:spcBef>
                <a:spcPts val="0"/>
              </a:spcBef>
              <a:spcAft>
                <a:spcPts val="0"/>
              </a:spcAft>
              <a:buClr>
                <a:schemeClr val="dk2"/>
              </a:buClr>
              <a:buSzPts val="1400"/>
              <a:buFont typeface="Palanquin"/>
              <a:buChar char="○"/>
              <a:defRPr>
                <a:solidFill>
                  <a:schemeClr val="dk2"/>
                </a:solidFill>
                <a:latin typeface="Palanquin"/>
                <a:ea typeface="Palanquin"/>
                <a:cs typeface="Palanquin"/>
                <a:sym typeface="Palanquin"/>
              </a:defRPr>
            </a:lvl2pPr>
            <a:lvl3pPr indent="-317500" lvl="2" marL="1371600" rtl="0">
              <a:lnSpc>
                <a:spcPct val="115000"/>
              </a:lnSpc>
              <a:spcBef>
                <a:spcPts val="0"/>
              </a:spcBef>
              <a:spcAft>
                <a:spcPts val="0"/>
              </a:spcAft>
              <a:buClr>
                <a:schemeClr val="dk2"/>
              </a:buClr>
              <a:buSzPts val="1400"/>
              <a:buFont typeface="Palanquin"/>
              <a:buChar char="■"/>
              <a:defRPr>
                <a:solidFill>
                  <a:schemeClr val="dk2"/>
                </a:solidFill>
                <a:latin typeface="Palanquin"/>
                <a:ea typeface="Palanquin"/>
                <a:cs typeface="Palanquin"/>
                <a:sym typeface="Palanquin"/>
              </a:defRPr>
            </a:lvl3pPr>
            <a:lvl4pPr indent="-317500" lvl="3" marL="1828800" rtl="0">
              <a:lnSpc>
                <a:spcPct val="115000"/>
              </a:lnSpc>
              <a:spcBef>
                <a:spcPts val="0"/>
              </a:spcBef>
              <a:spcAft>
                <a:spcPts val="0"/>
              </a:spcAft>
              <a:buClr>
                <a:schemeClr val="dk2"/>
              </a:buClr>
              <a:buSzPts val="1400"/>
              <a:buFont typeface="Palanquin"/>
              <a:buChar char="●"/>
              <a:defRPr>
                <a:solidFill>
                  <a:schemeClr val="dk2"/>
                </a:solidFill>
                <a:latin typeface="Palanquin"/>
                <a:ea typeface="Palanquin"/>
                <a:cs typeface="Palanquin"/>
                <a:sym typeface="Palanquin"/>
              </a:defRPr>
            </a:lvl4pPr>
            <a:lvl5pPr indent="-317500" lvl="4" marL="2286000" rtl="0">
              <a:lnSpc>
                <a:spcPct val="115000"/>
              </a:lnSpc>
              <a:spcBef>
                <a:spcPts val="0"/>
              </a:spcBef>
              <a:spcAft>
                <a:spcPts val="0"/>
              </a:spcAft>
              <a:buClr>
                <a:schemeClr val="dk2"/>
              </a:buClr>
              <a:buSzPts val="1400"/>
              <a:buFont typeface="Palanquin"/>
              <a:buChar char="○"/>
              <a:defRPr>
                <a:solidFill>
                  <a:schemeClr val="dk2"/>
                </a:solidFill>
                <a:latin typeface="Palanquin"/>
                <a:ea typeface="Palanquin"/>
                <a:cs typeface="Palanquin"/>
                <a:sym typeface="Palanquin"/>
              </a:defRPr>
            </a:lvl5pPr>
            <a:lvl6pPr indent="-317500" lvl="5" marL="2743200" rtl="0">
              <a:lnSpc>
                <a:spcPct val="115000"/>
              </a:lnSpc>
              <a:spcBef>
                <a:spcPts val="0"/>
              </a:spcBef>
              <a:spcAft>
                <a:spcPts val="0"/>
              </a:spcAft>
              <a:buClr>
                <a:schemeClr val="dk2"/>
              </a:buClr>
              <a:buSzPts val="1400"/>
              <a:buFont typeface="Palanquin"/>
              <a:buChar char="■"/>
              <a:defRPr>
                <a:solidFill>
                  <a:schemeClr val="dk2"/>
                </a:solidFill>
                <a:latin typeface="Palanquin"/>
                <a:ea typeface="Palanquin"/>
                <a:cs typeface="Palanquin"/>
                <a:sym typeface="Palanquin"/>
              </a:defRPr>
            </a:lvl6pPr>
            <a:lvl7pPr indent="-317500" lvl="6" marL="3200400" rtl="0">
              <a:lnSpc>
                <a:spcPct val="115000"/>
              </a:lnSpc>
              <a:spcBef>
                <a:spcPts val="0"/>
              </a:spcBef>
              <a:spcAft>
                <a:spcPts val="0"/>
              </a:spcAft>
              <a:buClr>
                <a:schemeClr val="dk2"/>
              </a:buClr>
              <a:buSzPts val="1400"/>
              <a:buFont typeface="Palanquin"/>
              <a:buChar char="●"/>
              <a:defRPr>
                <a:solidFill>
                  <a:schemeClr val="dk2"/>
                </a:solidFill>
                <a:latin typeface="Palanquin"/>
                <a:ea typeface="Palanquin"/>
                <a:cs typeface="Palanquin"/>
                <a:sym typeface="Palanquin"/>
              </a:defRPr>
            </a:lvl7pPr>
            <a:lvl8pPr indent="-317500" lvl="7" marL="3657600" rtl="0">
              <a:lnSpc>
                <a:spcPct val="115000"/>
              </a:lnSpc>
              <a:spcBef>
                <a:spcPts val="0"/>
              </a:spcBef>
              <a:spcAft>
                <a:spcPts val="0"/>
              </a:spcAft>
              <a:buClr>
                <a:schemeClr val="dk2"/>
              </a:buClr>
              <a:buSzPts val="1400"/>
              <a:buFont typeface="Palanquin"/>
              <a:buChar char="○"/>
              <a:defRPr>
                <a:solidFill>
                  <a:schemeClr val="dk2"/>
                </a:solidFill>
                <a:latin typeface="Palanquin"/>
                <a:ea typeface="Palanquin"/>
                <a:cs typeface="Palanquin"/>
                <a:sym typeface="Palanquin"/>
              </a:defRPr>
            </a:lvl8pPr>
            <a:lvl9pPr indent="-317500" lvl="8" marL="4114800" rtl="0">
              <a:lnSpc>
                <a:spcPct val="115000"/>
              </a:lnSpc>
              <a:spcBef>
                <a:spcPts val="0"/>
              </a:spcBef>
              <a:spcAft>
                <a:spcPts val="0"/>
              </a:spcAft>
              <a:buClr>
                <a:schemeClr val="dk2"/>
              </a:buClr>
              <a:buSzPts val="1400"/>
              <a:buFont typeface="Palanquin"/>
              <a:buChar char="■"/>
              <a:defRPr>
                <a:solidFill>
                  <a:schemeClr val="dk2"/>
                </a:solidFill>
                <a:latin typeface="Palanquin"/>
                <a:ea typeface="Palanquin"/>
                <a:cs typeface="Palanquin"/>
                <a:sym typeface="Palanquin"/>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hyperlink" Target="https://www.service-civique.gouv.fr/agence-du-service-civique" TargetMode="External"/><Relationship Id="rId5" Type="http://schemas.openxmlformats.org/officeDocument/2006/relationships/hyperlink" Target="https://lamednum.coop/wp-content/uploads/2023/03/Relais-Seance-dInfos-collective-Structure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s://twitter.com/laMednum" TargetMode="External"/><Relationship Id="rId6" Type="http://schemas.openxmlformats.org/officeDocument/2006/relationships/image" Target="../media/image16.png"/><Relationship Id="rId7" Type="http://schemas.openxmlformats.org/officeDocument/2006/relationships/hyperlink" Target="https://www.linkedin.com/company/mednum" TargetMode="External"/><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hyperlink" Target="https://lamednum.coop/wp-content/uploads/2023/03/Webinaire-4-fev-2021-etude-impact-lesConnectes-ESSEC.pdf" TargetMode="External"/><Relationship Id="rId10" Type="http://schemas.openxmlformats.org/officeDocument/2006/relationships/hyperlink" Target="https://lamednum.coop/wp-content/uploads/2023/03/Presentation-UC-SC-et-Inclusion-Numerique-mars-2023.pdf" TargetMode="External"/><Relationship Id="rId12" Type="http://schemas.openxmlformats.org/officeDocument/2006/relationships/hyperlink" Target="https://lamednum.coop/wp-content/uploads/2023/03/Relais-Seance-dInfos-collective-Structures.pdf" TargetMode="External"/><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lamednum.coop/wp-content/uploads/2023/03/Presentation-UC-SC-et-Inclusion-Numerique-mars-2023.pdf" TargetMode="External"/><Relationship Id="rId9"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hyperlink" Target="https://lamednum.coop/wp-content/uploads/2023/03/Relais-Seance-dInfos-collective-Structures.pdf" TargetMode="External"/><Relationship Id="rId7" Type="http://schemas.openxmlformats.org/officeDocument/2006/relationships/image" Target="../media/image14.png"/><Relationship Id="rId8" Type="http://schemas.openxmlformats.org/officeDocument/2006/relationships/hyperlink" Target="https://lamednum.coop/wp-content/uploads/2023/03/Webinaire-4-fev-2021-etude-impact-lesConnectes-ESSEC.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hyperlink" Target="mailto:relais@uniscite.f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34"/>
          <p:cNvPicPr preferRelativeResize="0"/>
          <p:nvPr/>
        </p:nvPicPr>
        <p:blipFill>
          <a:blip r:embed="rId3">
            <a:alphaModFix/>
          </a:blip>
          <a:stretch>
            <a:fillRect/>
          </a:stretch>
        </p:blipFill>
        <p:spPr>
          <a:xfrm>
            <a:off x="1395744" y="1719598"/>
            <a:ext cx="3192901" cy="443700"/>
          </a:xfrm>
          <a:prstGeom prst="rect">
            <a:avLst/>
          </a:prstGeom>
          <a:noFill/>
          <a:ln>
            <a:noFill/>
          </a:ln>
        </p:spPr>
      </p:pic>
      <p:sp>
        <p:nvSpPr>
          <p:cNvPr id="160" name="Google Shape;160;p34"/>
          <p:cNvSpPr txBox="1"/>
          <p:nvPr/>
        </p:nvSpPr>
        <p:spPr>
          <a:xfrm>
            <a:off x="1262850" y="3005100"/>
            <a:ext cx="5504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100">
                <a:solidFill>
                  <a:srgbClr val="888888"/>
                </a:solidFill>
                <a:latin typeface="Palanquin Light"/>
                <a:ea typeface="Palanquin Light"/>
                <a:cs typeface="Palanquin Light"/>
                <a:sym typeface="Palanquin Light"/>
              </a:rPr>
              <a:t>“Paroles de sociétaires” avec </a:t>
            </a:r>
            <a:endParaRPr sz="2100">
              <a:solidFill>
                <a:srgbClr val="888888"/>
              </a:solidFill>
              <a:latin typeface="Palanquin Light"/>
              <a:ea typeface="Palanquin Light"/>
              <a:cs typeface="Palanquin Light"/>
              <a:sym typeface="Palanquin Light"/>
            </a:endParaRPr>
          </a:p>
        </p:txBody>
      </p:sp>
      <p:pic>
        <p:nvPicPr>
          <p:cNvPr id="161" name="Google Shape;161;p34"/>
          <p:cNvPicPr preferRelativeResize="0"/>
          <p:nvPr/>
        </p:nvPicPr>
        <p:blipFill>
          <a:blip r:embed="rId4">
            <a:alphaModFix/>
          </a:blip>
          <a:stretch>
            <a:fillRect/>
          </a:stretch>
        </p:blipFill>
        <p:spPr>
          <a:xfrm>
            <a:off x="4794525" y="2925800"/>
            <a:ext cx="1795426" cy="58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3"/>
          <p:cNvSpPr txBox="1"/>
          <p:nvPr/>
        </p:nvSpPr>
        <p:spPr>
          <a:xfrm>
            <a:off x="1011900" y="448025"/>
            <a:ext cx="79143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Le dispositif des Services civiques</a:t>
            </a:r>
            <a:endParaRPr i="0" sz="1900" u="none" cap="none" strike="noStrike">
              <a:solidFill>
                <a:srgbClr val="FFFFFF"/>
              </a:solidFill>
              <a:highlight>
                <a:srgbClr val="003081"/>
              </a:highlight>
              <a:latin typeface="Palanquin"/>
              <a:ea typeface="Palanquin"/>
              <a:cs typeface="Palanquin"/>
              <a:sym typeface="Palanquin"/>
            </a:endParaRPr>
          </a:p>
        </p:txBody>
      </p:sp>
      <p:pic>
        <p:nvPicPr>
          <p:cNvPr id="242" name="Google Shape;242;p43"/>
          <p:cNvPicPr preferRelativeResize="0"/>
          <p:nvPr/>
        </p:nvPicPr>
        <p:blipFill>
          <a:blip r:embed="rId3">
            <a:alphaModFix/>
          </a:blip>
          <a:stretch>
            <a:fillRect/>
          </a:stretch>
        </p:blipFill>
        <p:spPr>
          <a:xfrm>
            <a:off x="464348" y="477887"/>
            <a:ext cx="442325" cy="409770"/>
          </a:xfrm>
          <a:prstGeom prst="rect">
            <a:avLst/>
          </a:prstGeom>
          <a:noFill/>
          <a:ln>
            <a:noFill/>
          </a:ln>
        </p:spPr>
      </p:pic>
      <p:sp>
        <p:nvSpPr>
          <p:cNvPr id="243" name="Google Shape;243;p43"/>
          <p:cNvSpPr txBox="1"/>
          <p:nvPr/>
        </p:nvSpPr>
        <p:spPr>
          <a:xfrm>
            <a:off x="1011900" y="1017725"/>
            <a:ext cx="8018100" cy="2655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fr" sz="1300">
                <a:solidFill>
                  <a:srgbClr val="FF3333"/>
                </a:solidFill>
                <a:latin typeface="Palanquin"/>
                <a:ea typeface="Palanquin"/>
                <a:cs typeface="Palanquin"/>
                <a:sym typeface="Palanquin"/>
              </a:rPr>
              <a:t>Quelles sont les conditions pour accueillir des jeunes en service civique et comment les accueillir au mieux ?</a:t>
            </a:r>
            <a:endParaRPr b="1" sz="1300">
              <a:solidFill>
                <a:srgbClr val="FF3333"/>
              </a:solidFill>
              <a:latin typeface="Palanquin"/>
              <a:ea typeface="Palanquin"/>
              <a:cs typeface="Palanquin"/>
              <a:sym typeface="Palanquin"/>
            </a:endParaRPr>
          </a:p>
          <a:p>
            <a:pPr indent="0" lvl="0" marL="0" rtl="0" algn="l">
              <a:lnSpc>
                <a:spcPct val="115000"/>
              </a:lnSpc>
              <a:spcBef>
                <a:spcPts val="0"/>
              </a:spcBef>
              <a:spcAft>
                <a:spcPts val="0"/>
              </a:spcAft>
              <a:buNone/>
            </a:pPr>
            <a:r>
              <a:rPr lang="fr" sz="1300">
                <a:solidFill>
                  <a:srgbClr val="003081"/>
                </a:solidFill>
                <a:latin typeface="Palanquin"/>
                <a:ea typeface="Palanquin"/>
                <a:cs typeface="Palanquin"/>
                <a:sym typeface="Palanquin"/>
              </a:rPr>
              <a:t>→ En lien avec les éléments partagés précédemment, les services civiques ne sont ni des professionnels, ni des experts, ni des salariés. </a:t>
            </a:r>
            <a:r>
              <a:rPr b="1" lang="fr" sz="1300">
                <a:solidFill>
                  <a:srgbClr val="003081"/>
                </a:solidFill>
                <a:latin typeface="Palanquin"/>
                <a:ea typeface="Palanquin"/>
                <a:cs typeface="Palanquin"/>
                <a:sym typeface="Palanquin"/>
              </a:rPr>
              <a:t>Avoir recours au service civique engage la structure d’accuei</a:t>
            </a:r>
            <a:r>
              <a:rPr lang="fr" sz="1300">
                <a:solidFill>
                  <a:srgbClr val="003081"/>
                </a:solidFill>
                <a:latin typeface="Palanquin"/>
                <a:ea typeface="Palanquin"/>
                <a:cs typeface="Palanquin"/>
                <a:sym typeface="Palanquin"/>
              </a:rPr>
              <a:t>l : il s’agit d’un accompagnement de jeunes souvent éloignés du monde professionnel, ce qui nécessite de les accompagner sur les sujets de posture, de communication dans le cadre professionnel, d’organisation, etc. Il est essentiel qu’ils aient un tuteur référent qui les encadre et les suive,  </a:t>
            </a:r>
            <a:r>
              <a:rPr b="1" lang="fr" sz="1300">
                <a:solidFill>
                  <a:srgbClr val="003081"/>
                </a:solidFill>
                <a:latin typeface="Palanquin"/>
                <a:ea typeface="Palanquin"/>
                <a:cs typeface="Palanquin"/>
                <a:sym typeface="Palanquin"/>
              </a:rPr>
              <a:t>afin d’assurer leur formation et montée en compétences</a:t>
            </a:r>
            <a:r>
              <a:rPr lang="fr" sz="1300">
                <a:solidFill>
                  <a:srgbClr val="003081"/>
                </a:solidFill>
                <a:latin typeface="Palanquin"/>
                <a:ea typeface="Palanquin"/>
                <a:cs typeface="Palanquin"/>
                <a:sym typeface="Palanquin"/>
              </a:rPr>
              <a:t>. Ce suivi est clé pour que les services civiques soient les plus efficients possibles pour leur structure d’accueil.  </a:t>
            </a:r>
            <a:endParaRPr sz="1300">
              <a:solidFill>
                <a:srgbClr val="003081"/>
              </a:solidFill>
              <a:latin typeface="Palanquin"/>
              <a:ea typeface="Palanquin"/>
              <a:cs typeface="Palanquin"/>
              <a:sym typeface="Palanquin"/>
            </a:endParaRPr>
          </a:p>
          <a:p>
            <a:pPr indent="0" lvl="0" marL="0" rtl="0" algn="l">
              <a:lnSpc>
                <a:spcPct val="115000"/>
              </a:lnSpc>
              <a:spcBef>
                <a:spcPts val="0"/>
              </a:spcBef>
              <a:spcAft>
                <a:spcPts val="0"/>
              </a:spcAft>
              <a:buNone/>
            </a:pPr>
            <a:r>
              <a:t/>
            </a:r>
            <a:endParaRPr sz="1300">
              <a:solidFill>
                <a:srgbClr val="003081"/>
              </a:solidFill>
              <a:latin typeface="Palanquin"/>
              <a:ea typeface="Palanquin"/>
              <a:cs typeface="Palanquin"/>
              <a:sym typeface="Palanquin"/>
            </a:endParaRPr>
          </a:p>
          <a:p>
            <a:pPr indent="0" lvl="0" marL="0" rtl="0" algn="l">
              <a:lnSpc>
                <a:spcPct val="115000"/>
              </a:lnSpc>
              <a:spcBef>
                <a:spcPts val="0"/>
              </a:spcBef>
              <a:spcAft>
                <a:spcPts val="0"/>
              </a:spcAft>
              <a:buNone/>
            </a:pPr>
            <a:r>
              <a:rPr lang="fr" sz="1300">
                <a:solidFill>
                  <a:srgbClr val="003081"/>
                </a:solidFill>
                <a:latin typeface="Palanquin"/>
                <a:ea typeface="Palanquin"/>
                <a:cs typeface="Palanquin"/>
                <a:sym typeface="Palanquin"/>
              </a:rPr>
              <a:t>→ Si une structure souhaite accueillir un ou plusieurs services civiques, il faut en premier lieu contacter </a:t>
            </a:r>
            <a:r>
              <a:rPr lang="fr" sz="1300" u="sng">
                <a:solidFill>
                  <a:schemeClr val="hlink"/>
                </a:solidFill>
                <a:latin typeface="Palanquin"/>
                <a:ea typeface="Palanquin"/>
                <a:cs typeface="Palanquin"/>
                <a:sym typeface="Palanquin"/>
                <a:hlinkClick r:id="rId4"/>
              </a:rPr>
              <a:t>l’Agence du Service Civique</a:t>
            </a:r>
            <a:r>
              <a:rPr lang="fr" sz="1300">
                <a:solidFill>
                  <a:srgbClr val="003081"/>
                </a:solidFill>
                <a:latin typeface="Palanquin"/>
                <a:ea typeface="Palanquin"/>
                <a:cs typeface="Palanquin"/>
                <a:sym typeface="Palanquin"/>
              </a:rPr>
              <a:t> pour obtenir l’agrément. </a:t>
            </a:r>
            <a:r>
              <a:rPr lang="fr" sz="1300" u="sng">
                <a:solidFill>
                  <a:schemeClr val="hlink"/>
                </a:solidFill>
                <a:latin typeface="Palanquin"/>
                <a:ea typeface="Palanquin"/>
                <a:cs typeface="Palanquin"/>
                <a:sym typeface="Palanquin"/>
                <a:hlinkClick r:id="rId5"/>
              </a:rPr>
              <a:t>Se rapprocher d’une structure comme Unis-Cité</a:t>
            </a:r>
            <a:r>
              <a:rPr lang="fr" sz="1300">
                <a:solidFill>
                  <a:srgbClr val="003081"/>
                </a:solidFill>
                <a:latin typeface="Palanquin"/>
                <a:ea typeface="Palanquin"/>
                <a:cs typeface="Palanquin"/>
                <a:sym typeface="Palanquin"/>
              </a:rPr>
              <a:t> permet de gagner du temps sur certains éléments et d’être accompagné. </a:t>
            </a:r>
            <a:endParaRPr sz="1300">
              <a:solidFill>
                <a:srgbClr val="003081"/>
              </a:solidFill>
              <a:latin typeface="Palanquin"/>
              <a:ea typeface="Palanquin"/>
              <a:cs typeface="Palanquin"/>
              <a:sym typeface="Palanquin"/>
            </a:endParaRPr>
          </a:p>
        </p:txBody>
      </p:sp>
      <p:sp>
        <p:nvSpPr>
          <p:cNvPr id="244" name="Google Shape;244;p4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fr"/>
              <a:t>‹#›</a:t>
            </a:fld>
            <a:endParaRPr/>
          </a:p>
        </p:txBody>
      </p:sp>
      <p:sp>
        <p:nvSpPr>
          <p:cNvPr id="245" name="Google Shape;245;p43"/>
          <p:cNvSpPr txBox="1"/>
          <p:nvPr/>
        </p:nvSpPr>
        <p:spPr>
          <a:xfrm>
            <a:off x="464350" y="4669475"/>
            <a:ext cx="2742600" cy="469500"/>
          </a:xfrm>
          <a:prstGeom prst="rect">
            <a:avLst/>
          </a:prstGeom>
          <a:noFill/>
          <a:ln>
            <a:noFill/>
          </a:ln>
        </p:spPr>
        <p:txBody>
          <a:bodyPr anchorCtr="0" anchor="ctr" bIns="121900" lIns="121900" spcFirstLastPara="1" rIns="121900" wrap="square" tIns="121900">
            <a:noAutofit/>
          </a:bodyPr>
          <a:lstStyle/>
          <a:p>
            <a:pPr indent="0" lvl="0" marL="0" rtl="0" algn="l">
              <a:lnSpc>
                <a:spcPct val="110000"/>
              </a:lnSpc>
              <a:spcBef>
                <a:spcPts val="0"/>
              </a:spcBef>
              <a:spcAft>
                <a:spcPts val="0"/>
              </a:spcAft>
              <a:buNone/>
            </a:pPr>
            <a:r>
              <a:rPr b="1" lang="fr" sz="1000">
                <a:solidFill>
                  <a:srgbClr val="FD2F27"/>
                </a:solidFill>
                <a:latin typeface="Palanquin"/>
                <a:ea typeface="Palanquin"/>
                <a:cs typeface="Palanquin"/>
                <a:sym typeface="Palanquin"/>
              </a:rPr>
              <a:t>La Mednum</a:t>
            </a:r>
            <a:r>
              <a:rPr lang="fr" sz="1000">
                <a:solidFill>
                  <a:srgbClr val="262150"/>
                </a:solidFill>
                <a:latin typeface="Palanquin Light"/>
                <a:ea typeface="Palanquin Light"/>
                <a:cs typeface="Palanquin Light"/>
                <a:sym typeface="Palanquin Light"/>
              </a:rPr>
              <a:t> “RDV du vendredi” avec Unis-Cité</a:t>
            </a:r>
            <a:endParaRPr b="1" sz="1000">
              <a:solidFill>
                <a:srgbClr val="FD2F27"/>
              </a:solidFill>
              <a:latin typeface="Palanquin"/>
              <a:ea typeface="Palanquin"/>
              <a:cs typeface="Palanquin"/>
              <a:sym typeface="Palanqu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081"/>
        </a:solidFill>
      </p:bgPr>
    </p:bg>
    <p:spTree>
      <p:nvGrpSpPr>
        <p:cNvPr id="249" name="Shape 249"/>
        <p:cNvGrpSpPr/>
        <p:nvPr/>
      </p:nvGrpSpPr>
      <p:grpSpPr>
        <a:xfrm>
          <a:off x="0" y="0"/>
          <a:ext cx="0" cy="0"/>
          <a:chOff x="0" y="0"/>
          <a:chExt cx="0" cy="0"/>
        </a:xfrm>
      </p:grpSpPr>
      <p:sp>
        <p:nvSpPr>
          <p:cNvPr id="250" name="Google Shape;250;p44"/>
          <p:cNvSpPr txBox="1"/>
          <p:nvPr/>
        </p:nvSpPr>
        <p:spPr>
          <a:xfrm>
            <a:off x="14250" y="1890525"/>
            <a:ext cx="9144000" cy="538800"/>
          </a:xfrm>
          <a:prstGeom prst="rect">
            <a:avLst/>
          </a:prstGeom>
          <a:noFill/>
          <a:ln>
            <a:noFill/>
          </a:ln>
        </p:spPr>
        <p:txBody>
          <a:bodyPr anchorCtr="0" anchor="ctr" bIns="45700" lIns="45700" spcFirstLastPara="1" rIns="45700" wrap="square" tIns="45700">
            <a:noAutofit/>
          </a:bodyPr>
          <a:lstStyle/>
          <a:p>
            <a:pPr indent="0" lvl="0" marL="266700" marR="266700" rtl="0" algn="ctr">
              <a:lnSpc>
                <a:spcPct val="100000"/>
              </a:lnSpc>
              <a:spcBef>
                <a:spcPts val="0"/>
              </a:spcBef>
              <a:spcAft>
                <a:spcPts val="0"/>
              </a:spcAft>
              <a:buClr>
                <a:srgbClr val="000000"/>
              </a:buClr>
              <a:buSzPts val="2900"/>
              <a:buFont typeface="Arial"/>
              <a:buNone/>
            </a:pPr>
            <a:r>
              <a:rPr b="1" lang="fr" sz="2900">
                <a:solidFill>
                  <a:srgbClr val="003081"/>
                </a:solidFill>
                <a:highlight>
                  <a:schemeClr val="lt2"/>
                </a:highlight>
                <a:latin typeface="Nunito"/>
                <a:ea typeface="Nunito"/>
                <a:cs typeface="Nunito"/>
                <a:sym typeface="Nunito"/>
              </a:rPr>
              <a:t>Contacts</a:t>
            </a:r>
            <a:endParaRPr b="1" i="0" sz="2000" u="none" cap="none" strike="noStrike">
              <a:solidFill>
                <a:srgbClr val="161987"/>
              </a:solidFill>
              <a:highlight>
                <a:schemeClr val="lt1"/>
              </a:highlight>
              <a:latin typeface="Nunito"/>
              <a:ea typeface="Nunito"/>
              <a:cs typeface="Nunito"/>
              <a:sym typeface="Nunito"/>
            </a:endParaRPr>
          </a:p>
        </p:txBody>
      </p:sp>
      <p:sp>
        <p:nvSpPr>
          <p:cNvPr id="251" name="Google Shape;251;p44"/>
          <p:cNvSpPr txBox="1"/>
          <p:nvPr/>
        </p:nvSpPr>
        <p:spPr>
          <a:xfrm>
            <a:off x="3347100" y="4805606"/>
            <a:ext cx="24498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chemeClr val="lt2"/>
                </a:solidFill>
                <a:latin typeface="Nunito"/>
                <a:ea typeface="Nunito"/>
                <a:cs typeface="Nunito"/>
                <a:sym typeface="Nunito"/>
              </a:rPr>
              <a:t>www.lamednum.coop</a:t>
            </a:r>
            <a:endParaRPr b="0" i="0" sz="1100" u="none" cap="none" strike="noStrike">
              <a:solidFill>
                <a:schemeClr val="lt2"/>
              </a:solidFill>
              <a:latin typeface="Nunito"/>
              <a:ea typeface="Nunito"/>
              <a:cs typeface="Nunito"/>
              <a:sym typeface="Nunito"/>
            </a:endParaRPr>
          </a:p>
        </p:txBody>
      </p:sp>
      <p:pic>
        <p:nvPicPr>
          <p:cNvPr id="252" name="Google Shape;252;p44"/>
          <p:cNvPicPr preferRelativeResize="0"/>
          <p:nvPr/>
        </p:nvPicPr>
        <p:blipFill rotWithShape="1">
          <a:blip r:embed="rId3">
            <a:alphaModFix/>
          </a:blip>
          <a:srcRect b="0" l="0" r="0" t="0"/>
          <a:stretch/>
        </p:blipFill>
        <p:spPr>
          <a:xfrm>
            <a:off x="3464520" y="4409748"/>
            <a:ext cx="2214955" cy="307800"/>
          </a:xfrm>
          <a:prstGeom prst="rect">
            <a:avLst/>
          </a:prstGeom>
          <a:noFill/>
          <a:ln>
            <a:noFill/>
          </a:ln>
        </p:spPr>
      </p:pic>
      <p:sp>
        <p:nvSpPr>
          <p:cNvPr id="253" name="Google Shape;253;p44"/>
          <p:cNvSpPr txBox="1"/>
          <p:nvPr/>
        </p:nvSpPr>
        <p:spPr>
          <a:xfrm>
            <a:off x="4800" y="2483475"/>
            <a:ext cx="9144000" cy="76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3900"/>
              <a:buFont typeface="Arial"/>
              <a:buNone/>
            </a:pPr>
            <a:r>
              <a:rPr b="1" lang="fr" sz="1900">
                <a:solidFill>
                  <a:schemeClr val="lt2"/>
                </a:solidFill>
                <a:latin typeface="Palanquin"/>
                <a:ea typeface="Palanquin"/>
                <a:cs typeface="Palanquin"/>
                <a:sym typeface="Palanquin"/>
              </a:rPr>
              <a:t>Naëlle</a:t>
            </a:r>
            <a:r>
              <a:rPr b="1" lang="fr" sz="1900">
                <a:solidFill>
                  <a:schemeClr val="lt2"/>
                </a:solidFill>
                <a:latin typeface="Palanquin"/>
                <a:ea typeface="Palanquin"/>
                <a:cs typeface="Palanquin"/>
                <a:sym typeface="Palanquin"/>
              </a:rPr>
              <a:t> Lefevre Rizzo : </a:t>
            </a:r>
            <a:r>
              <a:rPr lang="fr" sz="1900">
                <a:solidFill>
                  <a:schemeClr val="lt2"/>
                </a:solidFill>
                <a:latin typeface="Palanquin"/>
                <a:ea typeface="Palanquin"/>
                <a:cs typeface="Palanquin"/>
                <a:sym typeface="Palanquin"/>
              </a:rPr>
              <a:t>naelle</a:t>
            </a:r>
            <a:r>
              <a:rPr lang="fr" sz="1900">
                <a:solidFill>
                  <a:schemeClr val="lt2"/>
                </a:solidFill>
                <a:latin typeface="Palanquin"/>
                <a:ea typeface="Palanquin"/>
                <a:cs typeface="Palanquin"/>
                <a:sym typeface="Palanquin"/>
              </a:rPr>
              <a:t>.lefevre@lamednum.coop</a:t>
            </a:r>
            <a:endParaRPr b="1" sz="1900">
              <a:solidFill>
                <a:schemeClr val="lt2"/>
              </a:solidFill>
              <a:latin typeface="Palanquin"/>
              <a:ea typeface="Palanquin"/>
              <a:cs typeface="Palanquin"/>
              <a:sym typeface="Palanquin"/>
            </a:endParaRPr>
          </a:p>
          <a:p>
            <a:pPr indent="0" lvl="0" marL="0" rtl="0" algn="ctr">
              <a:spcBef>
                <a:spcPts val="0"/>
              </a:spcBef>
              <a:spcAft>
                <a:spcPts val="0"/>
              </a:spcAft>
              <a:buClr>
                <a:schemeClr val="dk1"/>
              </a:buClr>
              <a:buSzPts val="3900"/>
              <a:buFont typeface="Arial"/>
              <a:buNone/>
            </a:pPr>
            <a:r>
              <a:rPr b="1" lang="fr" sz="1900">
                <a:solidFill>
                  <a:schemeClr val="lt2"/>
                </a:solidFill>
                <a:latin typeface="Palanquin"/>
                <a:ea typeface="Palanquin"/>
                <a:cs typeface="Palanquin"/>
                <a:sym typeface="Palanquin"/>
              </a:rPr>
              <a:t>Caroline Scherrer Pincas : </a:t>
            </a:r>
            <a:r>
              <a:rPr lang="fr" sz="1900">
                <a:solidFill>
                  <a:schemeClr val="lt2"/>
                </a:solidFill>
                <a:latin typeface="Palanquin"/>
                <a:ea typeface="Palanquin"/>
                <a:cs typeface="Palanquin"/>
                <a:sym typeface="Palanquin"/>
              </a:rPr>
              <a:t>cpincas@uniscite.fr</a:t>
            </a:r>
            <a:endParaRPr sz="1000">
              <a:latin typeface="Palanquin"/>
              <a:ea typeface="Palanquin"/>
              <a:cs typeface="Palanquin"/>
              <a:sym typeface="Palanquin"/>
            </a:endParaRPr>
          </a:p>
        </p:txBody>
      </p:sp>
      <p:pic>
        <p:nvPicPr>
          <p:cNvPr id="254" name="Google Shape;254;p44"/>
          <p:cNvPicPr preferRelativeResize="0"/>
          <p:nvPr/>
        </p:nvPicPr>
        <p:blipFill>
          <a:blip r:embed="rId4">
            <a:alphaModFix/>
          </a:blip>
          <a:stretch>
            <a:fillRect/>
          </a:stretch>
        </p:blipFill>
        <p:spPr>
          <a:xfrm>
            <a:off x="3464520" y="4409748"/>
            <a:ext cx="2214955" cy="307800"/>
          </a:xfrm>
          <a:prstGeom prst="rect">
            <a:avLst/>
          </a:prstGeom>
          <a:noFill/>
          <a:ln>
            <a:noFill/>
          </a:ln>
        </p:spPr>
      </p:pic>
      <p:pic>
        <p:nvPicPr>
          <p:cNvPr id="255" name="Google Shape;255;p44">
            <a:hlinkClick r:id="rId5"/>
          </p:cNvPr>
          <p:cNvPicPr preferRelativeResize="0"/>
          <p:nvPr/>
        </p:nvPicPr>
        <p:blipFill>
          <a:blip r:embed="rId6">
            <a:alphaModFix/>
          </a:blip>
          <a:stretch>
            <a:fillRect/>
          </a:stretch>
        </p:blipFill>
        <p:spPr>
          <a:xfrm>
            <a:off x="4008600" y="3774600"/>
            <a:ext cx="365400" cy="365400"/>
          </a:xfrm>
          <a:prstGeom prst="rect">
            <a:avLst/>
          </a:prstGeom>
          <a:noFill/>
          <a:ln>
            <a:noFill/>
          </a:ln>
        </p:spPr>
      </p:pic>
      <p:pic>
        <p:nvPicPr>
          <p:cNvPr id="256" name="Google Shape;256;p44">
            <a:hlinkClick r:id="rId7"/>
          </p:cNvPr>
          <p:cNvPicPr preferRelativeResize="0"/>
          <p:nvPr/>
        </p:nvPicPr>
        <p:blipFill>
          <a:blip r:embed="rId8">
            <a:alphaModFix/>
          </a:blip>
          <a:stretch>
            <a:fillRect/>
          </a:stretch>
        </p:blipFill>
        <p:spPr>
          <a:xfrm>
            <a:off x="4770000" y="3774600"/>
            <a:ext cx="365400" cy="36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5"/>
          <p:cNvSpPr txBox="1"/>
          <p:nvPr/>
        </p:nvSpPr>
        <p:spPr>
          <a:xfrm>
            <a:off x="984301" y="1161550"/>
            <a:ext cx="5708700" cy="1123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fr" sz="1600">
                <a:solidFill>
                  <a:srgbClr val="888888"/>
                </a:solidFill>
                <a:latin typeface="Palanquin"/>
                <a:ea typeface="Palanquin"/>
                <a:cs typeface="Palanquin"/>
                <a:sym typeface="Palanquin"/>
              </a:rPr>
              <a:t>1 </a:t>
            </a:r>
            <a:r>
              <a:rPr lang="fr" sz="1600">
                <a:solidFill>
                  <a:srgbClr val="888888"/>
                </a:solidFill>
                <a:latin typeface="Palanquin"/>
                <a:ea typeface="Palanquin"/>
                <a:cs typeface="Palanquin"/>
                <a:sym typeface="Palanquin"/>
              </a:rPr>
              <a:t>Participants</a:t>
            </a:r>
            <a:endParaRPr sz="1600">
              <a:solidFill>
                <a:srgbClr val="888888"/>
              </a:solidFill>
              <a:latin typeface="Palanquin"/>
              <a:ea typeface="Palanquin"/>
              <a:cs typeface="Palanquin"/>
              <a:sym typeface="Palanquin"/>
            </a:endParaRPr>
          </a:p>
          <a:p>
            <a:pPr indent="0" lvl="0" marL="0" rtl="0" algn="l">
              <a:spcBef>
                <a:spcPts val="0"/>
              </a:spcBef>
              <a:spcAft>
                <a:spcPts val="0"/>
              </a:spcAft>
              <a:buNone/>
            </a:pPr>
            <a:r>
              <a:t/>
            </a:r>
            <a:endParaRPr sz="800">
              <a:solidFill>
                <a:srgbClr val="888888"/>
              </a:solidFill>
              <a:latin typeface="Palanquin"/>
              <a:ea typeface="Palanquin"/>
              <a:cs typeface="Palanquin"/>
              <a:sym typeface="Palanquin"/>
            </a:endParaRPr>
          </a:p>
          <a:p>
            <a:pPr indent="0" lvl="0" marL="0" rtl="0" algn="l">
              <a:spcBef>
                <a:spcPts val="0"/>
              </a:spcBef>
              <a:spcAft>
                <a:spcPts val="0"/>
              </a:spcAft>
              <a:buNone/>
            </a:pPr>
            <a:r>
              <a:rPr b="1" lang="fr" sz="1600">
                <a:solidFill>
                  <a:srgbClr val="888888"/>
                </a:solidFill>
                <a:latin typeface="Palanquin"/>
                <a:ea typeface="Palanquin"/>
                <a:cs typeface="Palanquin"/>
                <a:sym typeface="Palanquin"/>
              </a:rPr>
              <a:t>2 </a:t>
            </a:r>
            <a:r>
              <a:rPr lang="fr" sz="1600">
                <a:solidFill>
                  <a:srgbClr val="888888"/>
                </a:solidFill>
                <a:latin typeface="Palanquin"/>
                <a:ea typeface="Palanquin"/>
                <a:cs typeface="Palanquin"/>
                <a:sym typeface="Palanquin"/>
              </a:rPr>
              <a:t>Présentation d’Unis-Cité et du Service Civique</a:t>
            </a:r>
            <a:endParaRPr sz="1600">
              <a:solidFill>
                <a:srgbClr val="888888"/>
              </a:solidFill>
              <a:latin typeface="Palanquin"/>
              <a:ea typeface="Palanquin"/>
              <a:cs typeface="Palanquin"/>
              <a:sym typeface="Palanquin"/>
            </a:endParaRPr>
          </a:p>
          <a:p>
            <a:pPr indent="0" lvl="0" marL="0" rtl="0" algn="l">
              <a:spcBef>
                <a:spcPts val="0"/>
              </a:spcBef>
              <a:spcAft>
                <a:spcPts val="0"/>
              </a:spcAft>
              <a:buNone/>
            </a:pPr>
            <a:r>
              <a:t/>
            </a:r>
            <a:endParaRPr b="1" sz="800">
              <a:solidFill>
                <a:srgbClr val="888888"/>
              </a:solidFill>
              <a:latin typeface="Palanquin"/>
              <a:ea typeface="Palanquin"/>
              <a:cs typeface="Palanquin"/>
              <a:sym typeface="Palanquin"/>
            </a:endParaRPr>
          </a:p>
          <a:p>
            <a:pPr indent="0" lvl="0" marL="0" rtl="0" algn="l">
              <a:spcBef>
                <a:spcPts val="0"/>
              </a:spcBef>
              <a:spcAft>
                <a:spcPts val="0"/>
              </a:spcAft>
              <a:buNone/>
            </a:pPr>
            <a:r>
              <a:rPr b="1" lang="fr" sz="1600">
                <a:solidFill>
                  <a:srgbClr val="888888"/>
                </a:solidFill>
                <a:latin typeface="Palanquin"/>
                <a:ea typeface="Palanquin"/>
                <a:cs typeface="Palanquin"/>
                <a:sym typeface="Palanquin"/>
              </a:rPr>
              <a:t>3</a:t>
            </a:r>
            <a:r>
              <a:rPr lang="fr" sz="1600">
                <a:solidFill>
                  <a:srgbClr val="888888"/>
                </a:solidFill>
                <a:latin typeface="Palanquin"/>
                <a:ea typeface="Palanquin"/>
                <a:cs typeface="Palanquin"/>
                <a:sym typeface="Palanquin"/>
              </a:rPr>
              <a:t> Questions/réponses </a:t>
            </a:r>
            <a:endParaRPr sz="1600">
              <a:solidFill>
                <a:srgbClr val="888888"/>
              </a:solidFill>
              <a:latin typeface="Palanquin"/>
              <a:ea typeface="Palanquin"/>
              <a:cs typeface="Palanquin"/>
              <a:sym typeface="Palanquin"/>
            </a:endParaRPr>
          </a:p>
        </p:txBody>
      </p:sp>
      <p:sp>
        <p:nvSpPr>
          <p:cNvPr id="167" name="Google Shape;167;p35"/>
          <p:cNvSpPr txBox="1"/>
          <p:nvPr/>
        </p:nvSpPr>
        <p:spPr>
          <a:xfrm>
            <a:off x="1011900" y="448031"/>
            <a:ext cx="77298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Sommaire</a:t>
            </a:r>
            <a:endParaRPr i="0" sz="2600" u="none" cap="none" strike="noStrike">
              <a:solidFill>
                <a:srgbClr val="FFFFFF"/>
              </a:solidFill>
              <a:highlight>
                <a:srgbClr val="003081"/>
              </a:highlight>
              <a:latin typeface="Palanquin"/>
              <a:ea typeface="Palanquin"/>
              <a:cs typeface="Palanquin"/>
              <a:sym typeface="Palanquin"/>
            </a:endParaRPr>
          </a:p>
        </p:txBody>
      </p:sp>
      <p:pic>
        <p:nvPicPr>
          <p:cNvPr id="168" name="Google Shape;168;p35"/>
          <p:cNvPicPr preferRelativeResize="0"/>
          <p:nvPr/>
        </p:nvPicPr>
        <p:blipFill>
          <a:blip r:embed="rId3">
            <a:alphaModFix/>
          </a:blip>
          <a:stretch>
            <a:fillRect/>
          </a:stretch>
        </p:blipFill>
        <p:spPr>
          <a:xfrm>
            <a:off x="464348" y="477887"/>
            <a:ext cx="442325" cy="409770"/>
          </a:xfrm>
          <a:prstGeom prst="rect">
            <a:avLst/>
          </a:prstGeom>
          <a:noFill/>
          <a:ln>
            <a:noFill/>
          </a:ln>
        </p:spPr>
      </p:pic>
      <p:sp>
        <p:nvSpPr>
          <p:cNvPr id="169" name="Google Shape;169;p35"/>
          <p:cNvSpPr txBox="1"/>
          <p:nvPr/>
        </p:nvSpPr>
        <p:spPr>
          <a:xfrm>
            <a:off x="464350" y="4669475"/>
            <a:ext cx="2742600" cy="469500"/>
          </a:xfrm>
          <a:prstGeom prst="rect">
            <a:avLst/>
          </a:prstGeom>
          <a:noFill/>
          <a:ln>
            <a:noFill/>
          </a:ln>
        </p:spPr>
        <p:txBody>
          <a:bodyPr anchorCtr="0" anchor="ctr" bIns="121900" lIns="121900" spcFirstLastPara="1" rIns="121900" wrap="square" tIns="121900">
            <a:noAutofit/>
          </a:bodyPr>
          <a:lstStyle/>
          <a:p>
            <a:pPr indent="0" lvl="0" marL="0" rtl="0" algn="l">
              <a:lnSpc>
                <a:spcPct val="110000"/>
              </a:lnSpc>
              <a:spcBef>
                <a:spcPts val="0"/>
              </a:spcBef>
              <a:spcAft>
                <a:spcPts val="0"/>
              </a:spcAft>
              <a:buNone/>
            </a:pPr>
            <a:r>
              <a:rPr b="1" lang="fr" sz="1000">
                <a:solidFill>
                  <a:srgbClr val="FD2F27"/>
                </a:solidFill>
                <a:latin typeface="Palanquin"/>
                <a:ea typeface="Palanquin"/>
                <a:cs typeface="Palanquin"/>
                <a:sym typeface="Palanquin"/>
              </a:rPr>
              <a:t>La Mednum</a:t>
            </a:r>
            <a:r>
              <a:rPr lang="fr" sz="1000">
                <a:solidFill>
                  <a:srgbClr val="262150"/>
                </a:solidFill>
                <a:latin typeface="Palanquin Light"/>
                <a:ea typeface="Palanquin Light"/>
                <a:cs typeface="Palanquin Light"/>
                <a:sym typeface="Palanquin Light"/>
              </a:rPr>
              <a:t> “RDV du vendredi” avec Unis-Cité</a:t>
            </a:r>
            <a:endParaRPr b="1" sz="1000">
              <a:solidFill>
                <a:srgbClr val="FD2F27"/>
              </a:solidFill>
              <a:latin typeface="Palanquin"/>
              <a:ea typeface="Palanquin"/>
              <a:cs typeface="Palanquin"/>
              <a:sym typeface="Palanquin"/>
            </a:endParaRPr>
          </a:p>
        </p:txBody>
      </p:sp>
      <p:sp>
        <p:nvSpPr>
          <p:cNvPr id="170" name="Google Shape;170;p35"/>
          <p:cNvSpPr txBox="1"/>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fr"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36"/>
          <p:cNvSpPr txBox="1"/>
          <p:nvPr/>
        </p:nvSpPr>
        <p:spPr>
          <a:xfrm>
            <a:off x="3347100" y="4805606"/>
            <a:ext cx="24498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chemeClr val="lt2"/>
                </a:solidFill>
                <a:latin typeface="Nunito"/>
                <a:ea typeface="Nunito"/>
                <a:cs typeface="Nunito"/>
                <a:sym typeface="Nunito"/>
              </a:rPr>
              <a:t>www.lamednum.coop</a:t>
            </a:r>
            <a:endParaRPr b="0" i="0" sz="1100" u="none" cap="none" strike="noStrike">
              <a:solidFill>
                <a:schemeClr val="lt2"/>
              </a:solidFill>
              <a:latin typeface="Nunito"/>
              <a:ea typeface="Nunito"/>
              <a:cs typeface="Nunito"/>
              <a:sym typeface="Nunito"/>
            </a:endParaRPr>
          </a:p>
        </p:txBody>
      </p:sp>
      <p:pic>
        <p:nvPicPr>
          <p:cNvPr id="176" name="Google Shape;176;p36"/>
          <p:cNvPicPr preferRelativeResize="0"/>
          <p:nvPr/>
        </p:nvPicPr>
        <p:blipFill>
          <a:blip r:embed="rId4">
            <a:alphaModFix/>
          </a:blip>
          <a:stretch>
            <a:fillRect/>
          </a:stretch>
        </p:blipFill>
        <p:spPr>
          <a:xfrm>
            <a:off x="3464520" y="4409748"/>
            <a:ext cx="2214955" cy="307800"/>
          </a:xfrm>
          <a:prstGeom prst="rect">
            <a:avLst/>
          </a:prstGeom>
          <a:noFill/>
          <a:ln>
            <a:noFill/>
          </a:ln>
        </p:spPr>
      </p:pic>
      <p:sp>
        <p:nvSpPr>
          <p:cNvPr id="177" name="Google Shape;177;p36"/>
          <p:cNvSpPr txBox="1"/>
          <p:nvPr/>
        </p:nvSpPr>
        <p:spPr>
          <a:xfrm>
            <a:off x="0" y="2302350"/>
            <a:ext cx="9144000" cy="538800"/>
          </a:xfrm>
          <a:prstGeom prst="rect">
            <a:avLst/>
          </a:prstGeom>
          <a:noFill/>
          <a:ln>
            <a:noFill/>
          </a:ln>
        </p:spPr>
        <p:txBody>
          <a:bodyPr anchorCtr="0" anchor="t" bIns="45700" lIns="45700" spcFirstLastPara="1" rIns="45700" wrap="square" tIns="45700">
            <a:spAutoFit/>
          </a:bodyPr>
          <a:lstStyle/>
          <a:p>
            <a:pPr indent="0" lvl="0" marL="266700" marR="266700" rtl="0" algn="ctr">
              <a:lnSpc>
                <a:spcPct val="100000"/>
              </a:lnSpc>
              <a:spcBef>
                <a:spcPts val="0"/>
              </a:spcBef>
              <a:spcAft>
                <a:spcPts val="0"/>
              </a:spcAft>
              <a:buClr>
                <a:srgbClr val="000000"/>
              </a:buClr>
              <a:buSzPts val="2900"/>
              <a:buFont typeface="Arial"/>
              <a:buNone/>
            </a:pPr>
            <a:r>
              <a:rPr b="1" lang="fr" sz="2900">
                <a:solidFill>
                  <a:srgbClr val="003081"/>
                </a:solidFill>
                <a:highlight>
                  <a:schemeClr val="lt2"/>
                </a:highlight>
                <a:latin typeface="Palanquin"/>
                <a:ea typeface="Palanquin"/>
                <a:cs typeface="Palanquin"/>
                <a:sym typeface="Palanquin"/>
              </a:rPr>
              <a:t>Participants</a:t>
            </a:r>
            <a:endParaRPr b="1" i="0" sz="2000" u="none" cap="none" strike="noStrike">
              <a:solidFill>
                <a:srgbClr val="161987"/>
              </a:solidFill>
              <a:highlight>
                <a:schemeClr val="lt1"/>
              </a:highlight>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7"/>
          <p:cNvSpPr txBox="1"/>
          <p:nvPr/>
        </p:nvSpPr>
        <p:spPr>
          <a:xfrm>
            <a:off x="1011900" y="448025"/>
            <a:ext cx="79143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Participants</a:t>
            </a:r>
            <a:endParaRPr i="0" sz="1900" u="none" cap="none" strike="noStrike">
              <a:solidFill>
                <a:srgbClr val="FFFFFF"/>
              </a:solidFill>
              <a:highlight>
                <a:srgbClr val="003081"/>
              </a:highlight>
              <a:latin typeface="Palanquin"/>
              <a:ea typeface="Palanquin"/>
              <a:cs typeface="Palanquin"/>
              <a:sym typeface="Palanquin"/>
            </a:endParaRPr>
          </a:p>
        </p:txBody>
      </p:sp>
      <p:pic>
        <p:nvPicPr>
          <p:cNvPr id="183" name="Google Shape;183;p37"/>
          <p:cNvPicPr preferRelativeResize="0"/>
          <p:nvPr/>
        </p:nvPicPr>
        <p:blipFill>
          <a:blip r:embed="rId3">
            <a:alphaModFix/>
          </a:blip>
          <a:stretch>
            <a:fillRect/>
          </a:stretch>
        </p:blipFill>
        <p:spPr>
          <a:xfrm>
            <a:off x="464348" y="477887"/>
            <a:ext cx="442325" cy="409770"/>
          </a:xfrm>
          <a:prstGeom prst="rect">
            <a:avLst/>
          </a:prstGeom>
          <a:noFill/>
          <a:ln>
            <a:noFill/>
          </a:ln>
        </p:spPr>
      </p:pic>
      <p:sp>
        <p:nvSpPr>
          <p:cNvPr id="184" name="Google Shape;184;p37"/>
          <p:cNvSpPr txBox="1"/>
          <p:nvPr/>
        </p:nvSpPr>
        <p:spPr>
          <a:xfrm>
            <a:off x="1011900" y="1239850"/>
            <a:ext cx="7545900" cy="2786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fr" sz="1300">
                <a:solidFill>
                  <a:srgbClr val="003081"/>
                </a:solidFill>
                <a:latin typeface="Palanquin"/>
                <a:ea typeface="Palanquin"/>
                <a:cs typeface="Palanquin"/>
                <a:sym typeface="Palanquin"/>
              </a:rPr>
              <a:t>Contexte</a:t>
            </a:r>
            <a:endParaRPr b="1" sz="1300">
              <a:solidFill>
                <a:srgbClr val="003081"/>
              </a:solidFill>
              <a:latin typeface="Palanquin"/>
              <a:ea typeface="Palanquin"/>
              <a:cs typeface="Palanquin"/>
              <a:sym typeface="Palanquin"/>
            </a:endParaRPr>
          </a:p>
          <a:p>
            <a:pPr indent="0" lvl="0" marL="0" rtl="0" algn="l">
              <a:lnSpc>
                <a:spcPct val="100000"/>
              </a:lnSpc>
              <a:spcBef>
                <a:spcPts val="0"/>
              </a:spcBef>
              <a:spcAft>
                <a:spcPts val="0"/>
              </a:spcAft>
              <a:buNone/>
            </a:pPr>
            <a:r>
              <a:rPr lang="fr" sz="1300">
                <a:solidFill>
                  <a:srgbClr val="003081"/>
                </a:solidFill>
                <a:latin typeface="Palanquin"/>
                <a:ea typeface="Palanquin"/>
                <a:cs typeface="Palanquin"/>
                <a:sym typeface="Palanquin"/>
              </a:rPr>
              <a:t>“Pionnière du Service Civique, l'association a expérimenté depuis 4 ans des programmes d’inclusion numérique portés par des volontaires en Service Civique accompagnés et formés (plus de 40 territoires, plus de 1500 jeunes). Une étude d’impact externe (l’ESSEC 2020) a mis en lumière les atouts de l’action des jeunes en Service Civique pour l’inclusion numérique et leur complémentarité par rapport aux professionnels.”</a:t>
            </a:r>
            <a:endParaRPr sz="1300">
              <a:solidFill>
                <a:srgbClr val="003081"/>
              </a:solidFill>
              <a:latin typeface="Palanquin"/>
              <a:ea typeface="Palanquin"/>
              <a:cs typeface="Palanquin"/>
              <a:sym typeface="Palanquin"/>
            </a:endParaRPr>
          </a:p>
          <a:p>
            <a:pPr indent="0" lvl="0" marL="0" rtl="0" algn="l">
              <a:lnSpc>
                <a:spcPct val="100000"/>
              </a:lnSpc>
              <a:spcBef>
                <a:spcPts val="0"/>
              </a:spcBef>
              <a:spcAft>
                <a:spcPts val="0"/>
              </a:spcAft>
              <a:buNone/>
            </a:pPr>
            <a:r>
              <a:t/>
            </a:r>
            <a:endParaRPr sz="1300">
              <a:solidFill>
                <a:srgbClr val="003081"/>
              </a:solidFill>
              <a:latin typeface="Palanquin"/>
              <a:ea typeface="Palanquin"/>
              <a:cs typeface="Palanquin"/>
              <a:sym typeface="Palanquin"/>
            </a:endParaRPr>
          </a:p>
          <a:p>
            <a:pPr indent="0" lvl="0" marL="0" rtl="0" algn="l">
              <a:lnSpc>
                <a:spcPct val="100000"/>
              </a:lnSpc>
              <a:spcBef>
                <a:spcPts val="0"/>
              </a:spcBef>
              <a:spcAft>
                <a:spcPts val="0"/>
              </a:spcAft>
              <a:buNone/>
            </a:pPr>
            <a:r>
              <a:rPr b="1" lang="fr" sz="1300">
                <a:solidFill>
                  <a:srgbClr val="003081"/>
                </a:solidFill>
                <a:latin typeface="Palanquin"/>
                <a:ea typeface="Palanquin"/>
                <a:cs typeface="Palanquin"/>
                <a:sym typeface="Palanquin"/>
              </a:rPr>
              <a:t>31 inscrits sur cette première édition de ”Paroles de sociétaires” et 18 participants issus de diverses structures : </a:t>
            </a:r>
            <a:endParaRPr b="1" sz="1300">
              <a:solidFill>
                <a:srgbClr val="003081"/>
              </a:solidFill>
              <a:latin typeface="Palanquin"/>
              <a:ea typeface="Palanquin"/>
              <a:cs typeface="Palanquin"/>
              <a:sym typeface="Palanquin"/>
            </a:endParaRPr>
          </a:p>
          <a:p>
            <a:pPr indent="0" lvl="0" marL="0" rtl="0" algn="l">
              <a:lnSpc>
                <a:spcPct val="100000"/>
              </a:lnSpc>
              <a:spcBef>
                <a:spcPts val="0"/>
              </a:spcBef>
              <a:spcAft>
                <a:spcPts val="0"/>
              </a:spcAft>
              <a:buNone/>
            </a:pPr>
            <a:r>
              <a:rPr i="1" lang="fr" sz="1300">
                <a:solidFill>
                  <a:srgbClr val="003081"/>
                </a:solidFill>
                <a:latin typeface="Palanquin"/>
                <a:ea typeface="Palanquin"/>
                <a:cs typeface="Palanquin"/>
                <a:sym typeface="Palanquin"/>
              </a:rPr>
              <a:t>L’Accorderie, le Hub Numi, Les Astroliens, La Ville de Paris, Le Centre Social de l'Orangerie - Tassin-la-Demi-Lune, Le Centre intercommunal d'action social des vallées du haut anjou, Le Hub Hubikoop, Le Grand Chalon, Granny Geek, Clic&amp;Moi, PIX, Service civique mission locale, Fédération des centres sociaux et socioculturels de l'Allier. </a:t>
            </a:r>
            <a:endParaRPr i="1" sz="1300">
              <a:solidFill>
                <a:srgbClr val="003081"/>
              </a:solidFill>
              <a:latin typeface="Palanquin"/>
              <a:ea typeface="Palanquin"/>
              <a:cs typeface="Palanquin"/>
              <a:sym typeface="Palanquin"/>
            </a:endParaRPr>
          </a:p>
        </p:txBody>
      </p:sp>
      <p:sp>
        <p:nvSpPr>
          <p:cNvPr id="185" name="Google Shape;185;p3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fr"/>
              <a:t>‹#›</a:t>
            </a:fld>
            <a:endParaRPr/>
          </a:p>
        </p:txBody>
      </p:sp>
      <p:sp>
        <p:nvSpPr>
          <p:cNvPr id="186" name="Google Shape;186;p37"/>
          <p:cNvSpPr txBox="1"/>
          <p:nvPr/>
        </p:nvSpPr>
        <p:spPr>
          <a:xfrm>
            <a:off x="464350" y="4669475"/>
            <a:ext cx="2742600" cy="469500"/>
          </a:xfrm>
          <a:prstGeom prst="rect">
            <a:avLst/>
          </a:prstGeom>
          <a:noFill/>
          <a:ln>
            <a:noFill/>
          </a:ln>
        </p:spPr>
        <p:txBody>
          <a:bodyPr anchorCtr="0" anchor="ctr" bIns="121900" lIns="121900" spcFirstLastPara="1" rIns="121900" wrap="square" tIns="121900">
            <a:noAutofit/>
          </a:bodyPr>
          <a:lstStyle/>
          <a:p>
            <a:pPr indent="0" lvl="0" marL="0" rtl="0" algn="l">
              <a:lnSpc>
                <a:spcPct val="110000"/>
              </a:lnSpc>
              <a:spcBef>
                <a:spcPts val="0"/>
              </a:spcBef>
              <a:spcAft>
                <a:spcPts val="0"/>
              </a:spcAft>
              <a:buNone/>
            </a:pPr>
            <a:r>
              <a:rPr b="1" lang="fr" sz="1000">
                <a:solidFill>
                  <a:srgbClr val="FD2F27"/>
                </a:solidFill>
                <a:latin typeface="Palanquin"/>
                <a:ea typeface="Palanquin"/>
                <a:cs typeface="Palanquin"/>
                <a:sym typeface="Palanquin"/>
              </a:rPr>
              <a:t>La Mednum</a:t>
            </a:r>
            <a:r>
              <a:rPr lang="fr" sz="1000">
                <a:solidFill>
                  <a:srgbClr val="262150"/>
                </a:solidFill>
                <a:latin typeface="Palanquin Light"/>
                <a:ea typeface="Palanquin Light"/>
                <a:cs typeface="Palanquin Light"/>
                <a:sym typeface="Palanquin Light"/>
              </a:rPr>
              <a:t> “RDV du vendredi” avec Unis-Cité</a:t>
            </a:r>
            <a:endParaRPr b="1" sz="1000">
              <a:solidFill>
                <a:srgbClr val="FD2F27"/>
              </a:solidFill>
              <a:latin typeface="Palanquin"/>
              <a:ea typeface="Palanquin"/>
              <a:cs typeface="Palanquin"/>
              <a:sym typeface="Palanqu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38"/>
          <p:cNvSpPr txBox="1"/>
          <p:nvPr/>
        </p:nvSpPr>
        <p:spPr>
          <a:xfrm>
            <a:off x="3347100" y="4805606"/>
            <a:ext cx="24498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chemeClr val="lt2"/>
                </a:solidFill>
                <a:latin typeface="Nunito"/>
                <a:ea typeface="Nunito"/>
                <a:cs typeface="Nunito"/>
                <a:sym typeface="Nunito"/>
              </a:rPr>
              <a:t>www.lamednum.coop</a:t>
            </a:r>
            <a:endParaRPr b="0" i="0" sz="1100" u="none" cap="none" strike="noStrike">
              <a:solidFill>
                <a:schemeClr val="lt2"/>
              </a:solidFill>
              <a:latin typeface="Nunito"/>
              <a:ea typeface="Nunito"/>
              <a:cs typeface="Nunito"/>
              <a:sym typeface="Nunito"/>
            </a:endParaRPr>
          </a:p>
        </p:txBody>
      </p:sp>
      <p:pic>
        <p:nvPicPr>
          <p:cNvPr id="192" name="Google Shape;192;p38"/>
          <p:cNvPicPr preferRelativeResize="0"/>
          <p:nvPr/>
        </p:nvPicPr>
        <p:blipFill>
          <a:blip r:embed="rId4">
            <a:alphaModFix/>
          </a:blip>
          <a:stretch>
            <a:fillRect/>
          </a:stretch>
        </p:blipFill>
        <p:spPr>
          <a:xfrm>
            <a:off x="3464520" y="4409748"/>
            <a:ext cx="2214955" cy="307800"/>
          </a:xfrm>
          <a:prstGeom prst="rect">
            <a:avLst/>
          </a:prstGeom>
          <a:noFill/>
          <a:ln>
            <a:noFill/>
          </a:ln>
        </p:spPr>
      </p:pic>
      <p:sp>
        <p:nvSpPr>
          <p:cNvPr id="193" name="Google Shape;193;p38"/>
          <p:cNvSpPr txBox="1"/>
          <p:nvPr/>
        </p:nvSpPr>
        <p:spPr>
          <a:xfrm>
            <a:off x="0" y="2302350"/>
            <a:ext cx="9144000" cy="538800"/>
          </a:xfrm>
          <a:prstGeom prst="rect">
            <a:avLst/>
          </a:prstGeom>
          <a:noFill/>
          <a:ln>
            <a:noFill/>
          </a:ln>
        </p:spPr>
        <p:txBody>
          <a:bodyPr anchorCtr="0" anchor="t" bIns="45700" lIns="45700" spcFirstLastPara="1" rIns="45700" wrap="square" tIns="45700">
            <a:spAutoFit/>
          </a:bodyPr>
          <a:lstStyle/>
          <a:p>
            <a:pPr indent="0" lvl="0" marL="266700" marR="266700" rtl="0" algn="ctr">
              <a:lnSpc>
                <a:spcPct val="100000"/>
              </a:lnSpc>
              <a:spcBef>
                <a:spcPts val="0"/>
              </a:spcBef>
              <a:spcAft>
                <a:spcPts val="0"/>
              </a:spcAft>
              <a:buClr>
                <a:srgbClr val="000000"/>
              </a:buClr>
              <a:buSzPts val="2900"/>
              <a:buFont typeface="Arial"/>
              <a:buNone/>
            </a:pPr>
            <a:r>
              <a:rPr b="1" lang="fr" sz="2900">
                <a:solidFill>
                  <a:srgbClr val="003081"/>
                </a:solidFill>
                <a:highlight>
                  <a:schemeClr val="lt2"/>
                </a:highlight>
                <a:latin typeface="Palanquin"/>
                <a:ea typeface="Palanquin"/>
                <a:cs typeface="Palanquin"/>
                <a:sym typeface="Palanquin"/>
              </a:rPr>
              <a:t>Présentation d’Unis-Cité et du service civique</a:t>
            </a:r>
            <a:endParaRPr b="1" i="0" sz="2000" u="none" cap="none" strike="noStrike">
              <a:solidFill>
                <a:srgbClr val="161987"/>
              </a:solidFill>
              <a:highlight>
                <a:schemeClr val="lt1"/>
              </a:highlight>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9"/>
          <p:cNvSpPr txBox="1"/>
          <p:nvPr/>
        </p:nvSpPr>
        <p:spPr>
          <a:xfrm>
            <a:off x="1011900" y="448025"/>
            <a:ext cx="79143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Les services civiques et l’inclusion numérique </a:t>
            </a:r>
            <a:endParaRPr i="0" sz="1900" u="none" cap="none" strike="noStrike">
              <a:solidFill>
                <a:srgbClr val="FFFFFF"/>
              </a:solidFill>
              <a:highlight>
                <a:srgbClr val="003081"/>
              </a:highlight>
              <a:latin typeface="Palanquin"/>
              <a:ea typeface="Palanquin"/>
              <a:cs typeface="Palanquin"/>
              <a:sym typeface="Palanquin"/>
            </a:endParaRPr>
          </a:p>
        </p:txBody>
      </p:sp>
      <p:pic>
        <p:nvPicPr>
          <p:cNvPr id="199" name="Google Shape;199;p39"/>
          <p:cNvPicPr preferRelativeResize="0"/>
          <p:nvPr/>
        </p:nvPicPr>
        <p:blipFill>
          <a:blip r:embed="rId3">
            <a:alphaModFix/>
          </a:blip>
          <a:stretch>
            <a:fillRect/>
          </a:stretch>
        </p:blipFill>
        <p:spPr>
          <a:xfrm>
            <a:off x="464348" y="477887"/>
            <a:ext cx="442325" cy="409770"/>
          </a:xfrm>
          <a:prstGeom prst="rect">
            <a:avLst/>
          </a:prstGeom>
          <a:noFill/>
          <a:ln>
            <a:noFill/>
          </a:ln>
        </p:spPr>
      </p:pic>
      <p:sp>
        <p:nvSpPr>
          <p:cNvPr id="200" name="Google Shape;200;p39"/>
          <p:cNvSpPr txBox="1"/>
          <p:nvPr/>
        </p:nvSpPr>
        <p:spPr>
          <a:xfrm>
            <a:off x="1011900" y="1239850"/>
            <a:ext cx="7545900" cy="384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fr" sz="1300">
                <a:solidFill>
                  <a:srgbClr val="003081"/>
                </a:solidFill>
                <a:latin typeface="Palanquin"/>
                <a:ea typeface="Palanquin"/>
                <a:cs typeface="Palanquin"/>
                <a:sym typeface="Palanquin"/>
              </a:rPr>
              <a:t>Retrouvez les présentations partagées par Unis-Cité :</a:t>
            </a:r>
            <a:endParaRPr i="1" sz="1300">
              <a:solidFill>
                <a:srgbClr val="003081"/>
              </a:solidFill>
              <a:latin typeface="Palanquin"/>
              <a:ea typeface="Palanquin"/>
              <a:cs typeface="Palanquin"/>
              <a:sym typeface="Palanquin"/>
            </a:endParaRPr>
          </a:p>
        </p:txBody>
      </p:sp>
      <p:sp>
        <p:nvSpPr>
          <p:cNvPr id="201" name="Google Shape;201;p3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fr"/>
              <a:t>‹#›</a:t>
            </a:fld>
            <a:endParaRPr/>
          </a:p>
        </p:txBody>
      </p:sp>
      <p:sp>
        <p:nvSpPr>
          <p:cNvPr id="202" name="Google Shape;202;p39"/>
          <p:cNvSpPr txBox="1"/>
          <p:nvPr/>
        </p:nvSpPr>
        <p:spPr>
          <a:xfrm>
            <a:off x="464350" y="4669475"/>
            <a:ext cx="2742600" cy="469500"/>
          </a:xfrm>
          <a:prstGeom prst="rect">
            <a:avLst/>
          </a:prstGeom>
          <a:noFill/>
          <a:ln>
            <a:noFill/>
          </a:ln>
        </p:spPr>
        <p:txBody>
          <a:bodyPr anchorCtr="0" anchor="ctr" bIns="121900" lIns="121900" spcFirstLastPara="1" rIns="121900" wrap="square" tIns="121900">
            <a:noAutofit/>
          </a:bodyPr>
          <a:lstStyle/>
          <a:p>
            <a:pPr indent="0" lvl="0" marL="0" rtl="0" algn="l">
              <a:lnSpc>
                <a:spcPct val="110000"/>
              </a:lnSpc>
              <a:spcBef>
                <a:spcPts val="0"/>
              </a:spcBef>
              <a:spcAft>
                <a:spcPts val="0"/>
              </a:spcAft>
              <a:buNone/>
            </a:pPr>
            <a:r>
              <a:rPr b="1" lang="fr" sz="1000">
                <a:solidFill>
                  <a:srgbClr val="FD2F27"/>
                </a:solidFill>
                <a:latin typeface="Palanquin"/>
                <a:ea typeface="Palanquin"/>
                <a:cs typeface="Palanquin"/>
                <a:sym typeface="Palanquin"/>
              </a:rPr>
              <a:t>La Mednum</a:t>
            </a:r>
            <a:r>
              <a:rPr lang="fr" sz="1000">
                <a:solidFill>
                  <a:srgbClr val="262150"/>
                </a:solidFill>
                <a:latin typeface="Palanquin Light"/>
                <a:ea typeface="Palanquin Light"/>
                <a:cs typeface="Palanquin Light"/>
                <a:sym typeface="Palanquin Light"/>
              </a:rPr>
              <a:t> “RDV du vendredi” avec Unis-Cité</a:t>
            </a:r>
            <a:endParaRPr b="1" sz="1000">
              <a:solidFill>
                <a:srgbClr val="FD2F27"/>
              </a:solidFill>
              <a:latin typeface="Palanquin"/>
              <a:ea typeface="Palanquin"/>
              <a:cs typeface="Palanquin"/>
              <a:sym typeface="Palanquin"/>
            </a:endParaRPr>
          </a:p>
        </p:txBody>
      </p:sp>
      <p:pic>
        <p:nvPicPr>
          <p:cNvPr id="203" name="Google Shape;203;p39">
            <a:hlinkClick r:id="rId4"/>
          </p:cNvPr>
          <p:cNvPicPr preferRelativeResize="0"/>
          <p:nvPr/>
        </p:nvPicPr>
        <p:blipFill>
          <a:blip r:embed="rId5">
            <a:alphaModFix/>
          </a:blip>
          <a:stretch>
            <a:fillRect/>
          </a:stretch>
        </p:blipFill>
        <p:spPr>
          <a:xfrm>
            <a:off x="1117125" y="1699388"/>
            <a:ext cx="2057400" cy="1248740"/>
          </a:xfrm>
          <a:prstGeom prst="rect">
            <a:avLst/>
          </a:prstGeom>
          <a:noFill/>
          <a:ln cap="flat" cmpd="sng" w="9525">
            <a:solidFill>
              <a:srgbClr val="003081"/>
            </a:solidFill>
            <a:prstDash val="solid"/>
            <a:round/>
            <a:headEnd len="sm" w="sm" type="none"/>
            <a:tailEnd len="sm" w="sm" type="none"/>
          </a:ln>
        </p:spPr>
      </p:pic>
      <p:pic>
        <p:nvPicPr>
          <p:cNvPr id="204" name="Google Shape;204;p39">
            <a:hlinkClick r:id="rId6"/>
          </p:cNvPr>
          <p:cNvPicPr preferRelativeResize="0"/>
          <p:nvPr/>
        </p:nvPicPr>
        <p:blipFill>
          <a:blip r:embed="rId7">
            <a:alphaModFix/>
          </a:blip>
          <a:stretch>
            <a:fillRect/>
          </a:stretch>
        </p:blipFill>
        <p:spPr>
          <a:xfrm>
            <a:off x="6068925" y="1700488"/>
            <a:ext cx="2218051" cy="1246559"/>
          </a:xfrm>
          <a:prstGeom prst="rect">
            <a:avLst/>
          </a:prstGeom>
          <a:noFill/>
          <a:ln cap="flat" cmpd="sng" w="9525">
            <a:solidFill>
              <a:schemeClr val="dk1"/>
            </a:solidFill>
            <a:prstDash val="solid"/>
            <a:round/>
            <a:headEnd len="sm" w="sm" type="none"/>
            <a:tailEnd len="sm" w="sm" type="none"/>
          </a:ln>
        </p:spPr>
      </p:pic>
      <p:pic>
        <p:nvPicPr>
          <p:cNvPr id="205" name="Google Shape;205;p39">
            <a:hlinkClick r:id="rId8"/>
          </p:cNvPr>
          <p:cNvPicPr preferRelativeResize="0"/>
          <p:nvPr/>
        </p:nvPicPr>
        <p:blipFill>
          <a:blip r:embed="rId9">
            <a:alphaModFix/>
          </a:blip>
          <a:stretch>
            <a:fillRect/>
          </a:stretch>
        </p:blipFill>
        <p:spPr>
          <a:xfrm>
            <a:off x="3509800" y="1699391"/>
            <a:ext cx="2223862" cy="1248751"/>
          </a:xfrm>
          <a:prstGeom prst="rect">
            <a:avLst/>
          </a:prstGeom>
          <a:noFill/>
          <a:ln cap="flat" cmpd="sng" w="9525">
            <a:solidFill>
              <a:schemeClr val="dk1"/>
            </a:solidFill>
            <a:prstDash val="solid"/>
            <a:round/>
            <a:headEnd len="sm" w="sm" type="none"/>
            <a:tailEnd len="sm" w="sm" type="none"/>
          </a:ln>
        </p:spPr>
      </p:pic>
      <p:sp>
        <p:nvSpPr>
          <p:cNvPr id="206" name="Google Shape;206;p39"/>
          <p:cNvSpPr txBox="1"/>
          <p:nvPr/>
        </p:nvSpPr>
        <p:spPr>
          <a:xfrm>
            <a:off x="1011900" y="2948138"/>
            <a:ext cx="2300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a:solidFill>
                  <a:srgbClr val="003081"/>
                </a:solidFill>
                <a:latin typeface="Palanquin"/>
                <a:ea typeface="Palanquin"/>
                <a:cs typeface="Palanquin"/>
                <a:sym typeface="Palanquin"/>
              </a:rPr>
              <a:t>1/</a:t>
            </a:r>
            <a:r>
              <a:rPr lang="fr" sz="900">
                <a:solidFill>
                  <a:srgbClr val="003081"/>
                </a:solidFill>
                <a:latin typeface="Palanquin"/>
                <a:ea typeface="Palanquin"/>
                <a:cs typeface="Palanquin"/>
                <a:sym typeface="Palanquin"/>
              </a:rPr>
              <a:t> Présentation du</a:t>
            </a:r>
            <a:r>
              <a:rPr b="1" lang="fr" sz="900">
                <a:solidFill>
                  <a:srgbClr val="003081"/>
                </a:solidFill>
                <a:latin typeface="Palanquin"/>
                <a:ea typeface="Palanquin"/>
                <a:cs typeface="Palanquin"/>
                <a:sym typeface="Palanquin"/>
              </a:rPr>
              <a:t> Service Civique</a:t>
            </a:r>
            <a:endParaRPr b="1" sz="900">
              <a:solidFill>
                <a:srgbClr val="003081"/>
              </a:solidFill>
              <a:latin typeface="Palanquin"/>
              <a:ea typeface="Palanquin"/>
              <a:cs typeface="Palanquin"/>
              <a:sym typeface="Palanquin"/>
            </a:endParaRPr>
          </a:p>
          <a:p>
            <a:pPr indent="0" lvl="0" marL="0" rtl="0" algn="l">
              <a:spcBef>
                <a:spcPts val="0"/>
              </a:spcBef>
              <a:spcAft>
                <a:spcPts val="0"/>
              </a:spcAft>
              <a:buNone/>
            </a:pPr>
            <a:r>
              <a:rPr b="1" lang="fr" sz="900">
                <a:solidFill>
                  <a:srgbClr val="003081"/>
                </a:solidFill>
                <a:latin typeface="Palanquin"/>
                <a:ea typeface="Palanquin"/>
                <a:cs typeface="Palanquin"/>
                <a:sym typeface="Palanquin"/>
              </a:rPr>
              <a:t>2/</a:t>
            </a:r>
            <a:r>
              <a:rPr lang="fr" sz="900">
                <a:solidFill>
                  <a:srgbClr val="003081"/>
                </a:solidFill>
                <a:latin typeface="Palanquin"/>
                <a:ea typeface="Palanquin"/>
                <a:cs typeface="Palanquin"/>
                <a:sym typeface="Palanquin"/>
              </a:rPr>
              <a:t> Présentation d’</a:t>
            </a:r>
            <a:r>
              <a:rPr b="1" lang="fr" sz="900">
                <a:solidFill>
                  <a:srgbClr val="003081"/>
                </a:solidFill>
                <a:latin typeface="Palanquin"/>
                <a:ea typeface="Palanquin"/>
                <a:cs typeface="Palanquin"/>
                <a:sym typeface="Palanquin"/>
              </a:rPr>
              <a:t>Unis-Cité</a:t>
            </a:r>
            <a:endParaRPr b="1" sz="900">
              <a:solidFill>
                <a:srgbClr val="003081"/>
              </a:solidFill>
              <a:latin typeface="Palanquin"/>
              <a:ea typeface="Palanquin"/>
              <a:cs typeface="Palanquin"/>
              <a:sym typeface="Palanquin"/>
            </a:endParaRPr>
          </a:p>
          <a:p>
            <a:pPr indent="0" lvl="0" marL="0" rtl="0" algn="l">
              <a:spcBef>
                <a:spcPts val="0"/>
              </a:spcBef>
              <a:spcAft>
                <a:spcPts val="0"/>
              </a:spcAft>
              <a:buNone/>
            </a:pPr>
            <a:r>
              <a:rPr b="1" lang="fr" sz="900">
                <a:solidFill>
                  <a:srgbClr val="003081"/>
                </a:solidFill>
                <a:latin typeface="Palanquin"/>
                <a:ea typeface="Palanquin"/>
                <a:cs typeface="Palanquin"/>
                <a:sym typeface="Palanquin"/>
              </a:rPr>
              <a:t>3/</a:t>
            </a:r>
            <a:r>
              <a:rPr lang="fr" sz="900">
                <a:solidFill>
                  <a:srgbClr val="003081"/>
                </a:solidFill>
                <a:latin typeface="Palanquin"/>
                <a:ea typeface="Palanquin"/>
                <a:cs typeface="Palanquin"/>
                <a:sym typeface="Palanquin"/>
              </a:rPr>
              <a:t> L’expérience </a:t>
            </a:r>
            <a:r>
              <a:rPr b="1" lang="fr" sz="900">
                <a:solidFill>
                  <a:srgbClr val="003081"/>
                </a:solidFill>
                <a:latin typeface="Palanquin"/>
                <a:ea typeface="Palanquin"/>
                <a:cs typeface="Palanquin"/>
                <a:sym typeface="Palanquin"/>
              </a:rPr>
              <a:t>Les Connectés</a:t>
            </a:r>
            <a:r>
              <a:rPr lang="fr" sz="900">
                <a:solidFill>
                  <a:srgbClr val="003081"/>
                </a:solidFill>
                <a:latin typeface="Palanquin"/>
                <a:ea typeface="Palanquin"/>
                <a:cs typeface="Palanquin"/>
                <a:sym typeface="Palanquin"/>
              </a:rPr>
              <a:t>, un programme de Service Civique au service de l’inclusion numérique : principaux enseignements</a:t>
            </a:r>
            <a:endParaRPr sz="900">
              <a:solidFill>
                <a:srgbClr val="003081"/>
              </a:solidFill>
              <a:latin typeface="Palanquin"/>
              <a:ea typeface="Palanquin"/>
              <a:cs typeface="Palanquin"/>
              <a:sym typeface="Palanquin"/>
            </a:endParaRPr>
          </a:p>
        </p:txBody>
      </p:sp>
      <p:sp>
        <p:nvSpPr>
          <p:cNvPr id="207" name="Google Shape;207;p39"/>
          <p:cNvSpPr txBox="1"/>
          <p:nvPr/>
        </p:nvSpPr>
        <p:spPr>
          <a:xfrm>
            <a:off x="3416475" y="2948138"/>
            <a:ext cx="2410500" cy="151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900">
                <a:solidFill>
                  <a:srgbClr val="003081"/>
                </a:solidFill>
                <a:latin typeface="Palanquin"/>
                <a:ea typeface="Palanquin"/>
                <a:cs typeface="Palanquin"/>
                <a:sym typeface="Palanquin"/>
              </a:rPr>
              <a:t>1/</a:t>
            </a:r>
            <a:r>
              <a:rPr lang="fr" sz="900">
                <a:solidFill>
                  <a:srgbClr val="003081"/>
                </a:solidFill>
                <a:latin typeface="Palanquin"/>
                <a:ea typeface="Palanquin"/>
                <a:cs typeface="Palanquin"/>
                <a:sym typeface="Palanquin"/>
              </a:rPr>
              <a:t> </a:t>
            </a:r>
            <a:r>
              <a:rPr lang="fr" sz="900">
                <a:solidFill>
                  <a:srgbClr val="003081"/>
                </a:solidFill>
                <a:latin typeface="Palanquin"/>
                <a:ea typeface="Palanquin"/>
                <a:cs typeface="Palanquin"/>
                <a:sym typeface="Palanquin"/>
              </a:rPr>
              <a:t>Étudier l’impact du dispositif sur</a:t>
            </a:r>
            <a:r>
              <a:rPr b="1" lang="fr" sz="900">
                <a:solidFill>
                  <a:srgbClr val="003081"/>
                </a:solidFill>
                <a:latin typeface="Palanquin"/>
                <a:ea typeface="Palanquin"/>
                <a:cs typeface="Palanquin"/>
                <a:sym typeface="Palanquin"/>
              </a:rPr>
              <a:t> 3 parties prenantes : les</a:t>
            </a:r>
            <a:r>
              <a:rPr lang="fr" sz="900">
                <a:solidFill>
                  <a:srgbClr val="003081"/>
                </a:solidFill>
                <a:latin typeface="Palanquin"/>
                <a:ea typeface="Palanquin"/>
                <a:cs typeface="Palanquin"/>
                <a:sym typeface="Palanquin"/>
              </a:rPr>
              <a:t> bénéficiaires (50 ans et plus), les Volontaires en Service Civique (Les Connectés), les structures partenaires.</a:t>
            </a:r>
            <a:endParaRPr sz="900">
              <a:solidFill>
                <a:srgbClr val="003081"/>
              </a:solidFill>
              <a:latin typeface="Palanquin"/>
              <a:ea typeface="Palanquin"/>
              <a:cs typeface="Palanquin"/>
              <a:sym typeface="Palanquin"/>
            </a:endParaRPr>
          </a:p>
          <a:p>
            <a:pPr indent="0" lvl="0" marL="0" rtl="0" algn="l">
              <a:lnSpc>
                <a:spcPct val="115000"/>
              </a:lnSpc>
              <a:spcBef>
                <a:spcPts val="0"/>
              </a:spcBef>
              <a:spcAft>
                <a:spcPts val="0"/>
              </a:spcAft>
              <a:buNone/>
            </a:pPr>
            <a:r>
              <a:rPr b="1" lang="fr" sz="900">
                <a:solidFill>
                  <a:srgbClr val="003081"/>
                </a:solidFill>
                <a:latin typeface="Palanquin"/>
                <a:ea typeface="Palanquin"/>
                <a:cs typeface="Palanquin"/>
                <a:sym typeface="Palanquin"/>
              </a:rPr>
              <a:t>2/</a:t>
            </a:r>
            <a:r>
              <a:rPr lang="fr" sz="900">
                <a:solidFill>
                  <a:srgbClr val="003081"/>
                </a:solidFill>
                <a:latin typeface="Palanquin"/>
                <a:ea typeface="Palanquin"/>
                <a:cs typeface="Palanquin"/>
                <a:sym typeface="Palanquin"/>
              </a:rPr>
              <a:t> Observer</a:t>
            </a:r>
            <a:r>
              <a:rPr b="1" lang="fr" sz="900">
                <a:solidFill>
                  <a:srgbClr val="003081"/>
                </a:solidFill>
                <a:latin typeface="Palanquin"/>
                <a:ea typeface="Palanquin"/>
                <a:cs typeface="Palanquin"/>
                <a:sym typeface="Palanquin"/>
              </a:rPr>
              <a:t> la complémentarité des approches </a:t>
            </a:r>
            <a:r>
              <a:rPr lang="fr" sz="900">
                <a:solidFill>
                  <a:srgbClr val="003081"/>
                </a:solidFill>
                <a:latin typeface="Palanquin"/>
                <a:ea typeface="Palanquin"/>
                <a:cs typeface="Palanquin"/>
                <a:sym typeface="Palanquin"/>
              </a:rPr>
              <a:t>: individuelle, collective et permanence.</a:t>
            </a:r>
            <a:endParaRPr sz="900">
              <a:solidFill>
                <a:srgbClr val="003081"/>
              </a:solidFill>
              <a:latin typeface="Palanquin"/>
              <a:ea typeface="Palanquin"/>
              <a:cs typeface="Palanquin"/>
              <a:sym typeface="Palanquin"/>
            </a:endParaRPr>
          </a:p>
          <a:p>
            <a:pPr indent="0" lvl="0" marL="0" rtl="0" algn="l">
              <a:lnSpc>
                <a:spcPct val="115000"/>
              </a:lnSpc>
              <a:spcBef>
                <a:spcPts val="0"/>
              </a:spcBef>
              <a:spcAft>
                <a:spcPts val="0"/>
              </a:spcAft>
              <a:buNone/>
            </a:pPr>
            <a:r>
              <a:rPr b="1" lang="fr" sz="900">
                <a:solidFill>
                  <a:srgbClr val="003081"/>
                </a:solidFill>
                <a:latin typeface="Palanquin"/>
                <a:ea typeface="Palanquin"/>
                <a:cs typeface="Palanquin"/>
                <a:sym typeface="Palanquin"/>
              </a:rPr>
              <a:t>3/ </a:t>
            </a:r>
            <a:r>
              <a:rPr lang="fr" sz="900">
                <a:solidFill>
                  <a:srgbClr val="003081"/>
                </a:solidFill>
                <a:latin typeface="Palanquin"/>
                <a:ea typeface="Palanquin"/>
                <a:cs typeface="Palanquin"/>
                <a:sym typeface="Palanquin"/>
              </a:rPr>
              <a:t>Observer l’impact du programme en </a:t>
            </a:r>
            <a:r>
              <a:rPr b="1" lang="fr" sz="900">
                <a:solidFill>
                  <a:srgbClr val="003081"/>
                </a:solidFill>
                <a:latin typeface="Palanquin"/>
                <a:ea typeface="Palanquin"/>
                <a:cs typeface="Palanquin"/>
                <a:sym typeface="Palanquin"/>
              </a:rPr>
              <a:t>zones urbaines et rurales.</a:t>
            </a:r>
            <a:endParaRPr sz="900">
              <a:solidFill>
                <a:srgbClr val="003081"/>
              </a:solidFill>
              <a:latin typeface="Palanquin"/>
              <a:ea typeface="Palanquin"/>
              <a:cs typeface="Palanquin"/>
              <a:sym typeface="Palanquin"/>
            </a:endParaRPr>
          </a:p>
        </p:txBody>
      </p:sp>
      <p:sp>
        <p:nvSpPr>
          <p:cNvPr id="208" name="Google Shape;208;p39"/>
          <p:cNvSpPr txBox="1"/>
          <p:nvPr/>
        </p:nvSpPr>
        <p:spPr>
          <a:xfrm>
            <a:off x="5972700" y="2947038"/>
            <a:ext cx="2410500" cy="96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900">
                <a:solidFill>
                  <a:srgbClr val="003081"/>
                </a:solidFill>
                <a:latin typeface="Palanquin"/>
                <a:ea typeface="Palanquin"/>
                <a:cs typeface="Palanquin"/>
                <a:sym typeface="Palanquin"/>
              </a:rPr>
              <a:t>Pour en savoir plus sur les modalités d’accompagnement proposées par Unis-Cité. Depuis 2015, UC Relais a développé </a:t>
            </a:r>
            <a:r>
              <a:rPr b="1" lang="fr" sz="900">
                <a:solidFill>
                  <a:srgbClr val="003081"/>
                </a:solidFill>
                <a:latin typeface="Palanquin"/>
                <a:ea typeface="Palanquin"/>
                <a:cs typeface="Palanquin"/>
                <a:sym typeface="Palanquin"/>
              </a:rPr>
              <a:t>une offre de service externe pour accompagner le déploiement du Service Civique</a:t>
            </a:r>
            <a:r>
              <a:rPr lang="fr" sz="900">
                <a:solidFill>
                  <a:srgbClr val="003081"/>
                </a:solidFill>
                <a:latin typeface="Palanquin"/>
                <a:ea typeface="Palanquin"/>
                <a:cs typeface="Palanquin"/>
                <a:sym typeface="Palanquin"/>
              </a:rPr>
              <a:t>. </a:t>
            </a:r>
            <a:endParaRPr sz="900">
              <a:solidFill>
                <a:srgbClr val="003081"/>
              </a:solidFill>
              <a:latin typeface="Palanquin"/>
              <a:ea typeface="Palanquin"/>
              <a:cs typeface="Palanquin"/>
              <a:sym typeface="Palanquin"/>
            </a:endParaRPr>
          </a:p>
        </p:txBody>
      </p:sp>
      <p:sp>
        <p:nvSpPr>
          <p:cNvPr id="209" name="Google Shape;209;p39">
            <a:hlinkClick r:id="rId10"/>
          </p:cNvPr>
          <p:cNvSpPr/>
          <p:nvPr/>
        </p:nvSpPr>
        <p:spPr>
          <a:xfrm>
            <a:off x="1676775" y="3963938"/>
            <a:ext cx="938100" cy="229800"/>
          </a:xfrm>
          <a:prstGeom prst="roundRect">
            <a:avLst>
              <a:gd fmla="val 16667" name="adj"/>
            </a:avLst>
          </a:prstGeom>
          <a:solidFill>
            <a:srgbClr val="00308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En savoir +</a:t>
            </a:r>
            <a:endParaRPr sz="1100">
              <a:solidFill>
                <a:schemeClr val="lt1"/>
              </a:solidFill>
              <a:latin typeface="Palanquin Medium"/>
              <a:ea typeface="Palanquin Medium"/>
              <a:cs typeface="Palanquin Medium"/>
              <a:sym typeface="Palanquin Medium"/>
            </a:endParaRPr>
          </a:p>
        </p:txBody>
      </p:sp>
      <p:sp>
        <p:nvSpPr>
          <p:cNvPr id="210" name="Google Shape;210;p39">
            <a:hlinkClick r:id="rId11"/>
          </p:cNvPr>
          <p:cNvSpPr/>
          <p:nvPr/>
        </p:nvSpPr>
        <p:spPr>
          <a:xfrm>
            <a:off x="4152675" y="4462838"/>
            <a:ext cx="938100" cy="229800"/>
          </a:xfrm>
          <a:prstGeom prst="roundRect">
            <a:avLst>
              <a:gd fmla="val 16667" name="adj"/>
            </a:avLst>
          </a:prstGeom>
          <a:solidFill>
            <a:srgbClr val="00308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En savoir +</a:t>
            </a:r>
            <a:endParaRPr sz="1100">
              <a:solidFill>
                <a:schemeClr val="lt1"/>
              </a:solidFill>
              <a:latin typeface="Palanquin Medium"/>
              <a:ea typeface="Palanquin Medium"/>
              <a:cs typeface="Palanquin Medium"/>
              <a:sym typeface="Palanquin Medium"/>
            </a:endParaRPr>
          </a:p>
        </p:txBody>
      </p:sp>
      <p:sp>
        <p:nvSpPr>
          <p:cNvPr id="211" name="Google Shape;211;p39">
            <a:hlinkClick r:id="rId12"/>
          </p:cNvPr>
          <p:cNvSpPr/>
          <p:nvPr/>
        </p:nvSpPr>
        <p:spPr>
          <a:xfrm>
            <a:off x="6708900" y="3907638"/>
            <a:ext cx="938100" cy="229800"/>
          </a:xfrm>
          <a:prstGeom prst="roundRect">
            <a:avLst>
              <a:gd fmla="val 16667" name="adj"/>
            </a:avLst>
          </a:prstGeom>
          <a:solidFill>
            <a:srgbClr val="00308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En savoir +</a:t>
            </a:r>
            <a:endParaRPr sz="1100">
              <a:solidFill>
                <a:schemeClr val="lt1"/>
              </a:solidFill>
              <a:latin typeface="Palanquin Medium"/>
              <a:ea typeface="Palanquin Medium"/>
              <a:cs typeface="Palanquin Medium"/>
              <a:sym typeface="Palanquin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40"/>
          <p:cNvSpPr txBox="1"/>
          <p:nvPr/>
        </p:nvSpPr>
        <p:spPr>
          <a:xfrm>
            <a:off x="3347100" y="4805606"/>
            <a:ext cx="24498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chemeClr val="lt2"/>
                </a:solidFill>
                <a:latin typeface="Nunito"/>
                <a:ea typeface="Nunito"/>
                <a:cs typeface="Nunito"/>
                <a:sym typeface="Nunito"/>
              </a:rPr>
              <a:t>www.lamednum.coop</a:t>
            </a:r>
            <a:endParaRPr b="0" i="0" sz="1100" u="none" cap="none" strike="noStrike">
              <a:solidFill>
                <a:schemeClr val="lt2"/>
              </a:solidFill>
              <a:latin typeface="Nunito"/>
              <a:ea typeface="Nunito"/>
              <a:cs typeface="Nunito"/>
              <a:sym typeface="Nunito"/>
            </a:endParaRPr>
          </a:p>
        </p:txBody>
      </p:sp>
      <p:pic>
        <p:nvPicPr>
          <p:cNvPr id="217" name="Google Shape;217;p40"/>
          <p:cNvPicPr preferRelativeResize="0"/>
          <p:nvPr/>
        </p:nvPicPr>
        <p:blipFill>
          <a:blip r:embed="rId4">
            <a:alphaModFix/>
          </a:blip>
          <a:stretch>
            <a:fillRect/>
          </a:stretch>
        </p:blipFill>
        <p:spPr>
          <a:xfrm>
            <a:off x="3464520" y="4409748"/>
            <a:ext cx="2214955" cy="307800"/>
          </a:xfrm>
          <a:prstGeom prst="rect">
            <a:avLst/>
          </a:prstGeom>
          <a:noFill/>
          <a:ln>
            <a:noFill/>
          </a:ln>
        </p:spPr>
      </p:pic>
      <p:sp>
        <p:nvSpPr>
          <p:cNvPr id="218" name="Google Shape;218;p40"/>
          <p:cNvSpPr txBox="1"/>
          <p:nvPr/>
        </p:nvSpPr>
        <p:spPr>
          <a:xfrm>
            <a:off x="0" y="2302350"/>
            <a:ext cx="9144000" cy="538800"/>
          </a:xfrm>
          <a:prstGeom prst="rect">
            <a:avLst/>
          </a:prstGeom>
          <a:noFill/>
          <a:ln>
            <a:noFill/>
          </a:ln>
        </p:spPr>
        <p:txBody>
          <a:bodyPr anchorCtr="0" anchor="t" bIns="45700" lIns="45700" spcFirstLastPara="1" rIns="45700" wrap="square" tIns="45700">
            <a:spAutoFit/>
          </a:bodyPr>
          <a:lstStyle/>
          <a:p>
            <a:pPr indent="0" lvl="0" marL="266700" marR="266700" rtl="0" algn="ctr">
              <a:lnSpc>
                <a:spcPct val="100000"/>
              </a:lnSpc>
              <a:spcBef>
                <a:spcPts val="0"/>
              </a:spcBef>
              <a:spcAft>
                <a:spcPts val="0"/>
              </a:spcAft>
              <a:buClr>
                <a:srgbClr val="000000"/>
              </a:buClr>
              <a:buSzPts val="2900"/>
              <a:buFont typeface="Arial"/>
              <a:buNone/>
            </a:pPr>
            <a:r>
              <a:rPr b="1" lang="fr" sz="2900">
                <a:solidFill>
                  <a:srgbClr val="003081"/>
                </a:solidFill>
                <a:highlight>
                  <a:schemeClr val="lt2"/>
                </a:highlight>
                <a:latin typeface="Palanquin"/>
                <a:ea typeface="Palanquin"/>
                <a:cs typeface="Palanquin"/>
                <a:sym typeface="Palanquin"/>
              </a:rPr>
              <a:t>Questions/réponses</a:t>
            </a:r>
            <a:endParaRPr b="1" i="0" sz="2000" u="none" cap="none" strike="noStrike">
              <a:solidFill>
                <a:srgbClr val="161987"/>
              </a:solidFill>
              <a:highlight>
                <a:schemeClr val="lt1"/>
              </a:highlight>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1"/>
          <p:cNvSpPr txBox="1"/>
          <p:nvPr/>
        </p:nvSpPr>
        <p:spPr>
          <a:xfrm>
            <a:off x="1011900" y="448025"/>
            <a:ext cx="79143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Complémentarité entre les acteurs</a:t>
            </a:r>
            <a:endParaRPr i="0" sz="1900" u="none" cap="none" strike="noStrike">
              <a:solidFill>
                <a:srgbClr val="FFFFFF"/>
              </a:solidFill>
              <a:highlight>
                <a:srgbClr val="003081"/>
              </a:highlight>
              <a:latin typeface="Palanquin"/>
              <a:ea typeface="Palanquin"/>
              <a:cs typeface="Palanquin"/>
              <a:sym typeface="Palanquin"/>
            </a:endParaRPr>
          </a:p>
        </p:txBody>
      </p:sp>
      <p:pic>
        <p:nvPicPr>
          <p:cNvPr id="224" name="Google Shape;224;p41"/>
          <p:cNvPicPr preferRelativeResize="0"/>
          <p:nvPr/>
        </p:nvPicPr>
        <p:blipFill>
          <a:blip r:embed="rId3">
            <a:alphaModFix/>
          </a:blip>
          <a:stretch>
            <a:fillRect/>
          </a:stretch>
        </p:blipFill>
        <p:spPr>
          <a:xfrm>
            <a:off x="464348" y="477887"/>
            <a:ext cx="442325" cy="409770"/>
          </a:xfrm>
          <a:prstGeom prst="rect">
            <a:avLst/>
          </a:prstGeom>
          <a:noFill/>
          <a:ln>
            <a:noFill/>
          </a:ln>
        </p:spPr>
      </p:pic>
      <p:sp>
        <p:nvSpPr>
          <p:cNvPr id="225" name="Google Shape;225;p41"/>
          <p:cNvSpPr txBox="1"/>
          <p:nvPr/>
        </p:nvSpPr>
        <p:spPr>
          <a:xfrm>
            <a:off x="1011900" y="1017725"/>
            <a:ext cx="8018100" cy="3846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fr" sz="1300">
                <a:solidFill>
                  <a:srgbClr val="FF3333"/>
                </a:solidFill>
                <a:latin typeface="Palanquin"/>
                <a:ea typeface="Palanquin"/>
                <a:cs typeface="Palanquin"/>
                <a:sym typeface="Palanquin"/>
              </a:rPr>
              <a:t>Quelle complémentarité entre les Services Civiques et les Cnfs, et comment cela s’inscrit-il sur les territoires ?</a:t>
            </a:r>
            <a:endParaRPr b="1" sz="1300">
              <a:solidFill>
                <a:srgbClr val="FF3333"/>
              </a:solidFill>
              <a:latin typeface="Palanquin"/>
              <a:ea typeface="Palanquin"/>
              <a:cs typeface="Palanquin"/>
              <a:sym typeface="Palanquin"/>
            </a:endParaRPr>
          </a:p>
          <a:p>
            <a:pPr indent="0" lvl="0" marL="0" rtl="0" algn="l">
              <a:lnSpc>
                <a:spcPct val="100000"/>
              </a:lnSpc>
              <a:spcBef>
                <a:spcPts val="0"/>
              </a:spcBef>
              <a:spcAft>
                <a:spcPts val="0"/>
              </a:spcAft>
              <a:buNone/>
            </a:pPr>
            <a:r>
              <a:rPr b="1" lang="fr" sz="1300">
                <a:solidFill>
                  <a:srgbClr val="003081"/>
                </a:solidFill>
                <a:latin typeface="Palanquin"/>
                <a:ea typeface="Palanquin"/>
                <a:cs typeface="Palanquin"/>
                <a:sym typeface="Palanquin"/>
              </a:rPr>
              <a:t>→ Les complémentarités existent sous diverses formes : </a:t>
            </a:r>
            <a:endParaRPr b="1" sz="1300">
              <a:solidFill>
                <a:srgbClr val="003081"/>
              </a:solidFill>
              <a:latin typeface="Palanquin"/>
              <a:ea typeface="Palanquin"/>
              <a:cs typeface="Palanquin"/>
              <a:sym typeface="Palanquin"/>
            </a:endParaRPr>
          </a:p>
          <a:p>
            <a:pPr indent="-311150" lvl="0" marL="457200" rtl="0" algn="l">
              <a:lnSpc>
                <a:spcPct val="100000"/>
              </a:lnSpc>
              <a:spcBef>
                <a:spcPts val="0"/>
              </a:spcBef>
              <a:spcAft>
                <a:spcPts val="0"/>
              </a:spcAft>
              <a:buClr>
                <a:srgbClr val="003081"/>
              </a:buClr>
              <a:buSzPts val="1300"/>
              <a:buFont typeface="Palanquin"/>
              <a:buChar char="●"/>
            </a:pPr>
            <a:r>
              <a:rPr b="1" lang="fr" sz="1300">
                <a:solidFill>
                  <a:srgbClr val="003081"/>
                </a:solidFill>
                <a:latin typeface="Palanquin"/>
                <a:ea typeface="Palanquin"/>
                <a:cs typeface="Palanquin"/>
                <a:sym typeface="Palanquin"/>
              </a:rPr>
              <a:t>la formation</a:t>
            </a:r>
            <a:r>
              <a:rPr lang="fr" sz="1300">
                <a:solidFill>
                  <a:srgbClr val="003081"/>
                </a:solidFill>
                <a:latin typeface="Palanquin"/>
                <a:ea typeface="Palanquin"/>
                <a:cs typeface="Palanquin"/>
                <a:sym typeface="Palanquin"/>
              </a:rPr>
              <a:t> : des volontaires peuvent être formés directement par des Cnfs.</a:t>
            </a:r>
            <a:endParaRPr sz="1300">
              <a:solidFill>
                <a:srgbClr val="003081"/>
              </a:solidFill>
              <a:latin typeface="Palanquin"/>
              <a:ea typeface="Palanquin"/>
              <a:cs typeface="Palanquin"/>
              <a:sym typeface="Palanquin"/>
            </a:endParaRPr>
          </a:p>
          <a:p>
            <a:pPr indent="-311150" lvl="0" marL="457200" rtl="0" algn="l">
              <a:lnSpc>
                <a:spcPct val="100000"/>
              </a:lnSpc>
              <a:spcBef>
                <a:spcPts val="0"/>
              </a:spcBef>
              <a:spcAft>
                <a:spcPts val="0"/>
              </a:spcAft>
              <a:buClr>
                <a:srgbClr val="003081"/>
              </a:buClr>
              <a:buSzPts val="1300"/>
              <a:buFont typeface="Palanquin"/>
              <a:buChar char="●"/>
            </a:pPr>
            <a:r>
              <a:rPr b="1" lang="fr" sz="1300">
                <a:solidFill>
                  <a:srgbClr val="003081"/>
                </a:solidFill>
                <a:latin typeface="Palanquin"/>
                <a:ea typeface="Palanquin"/>
                <a:cs typeface="Palanquin"/>
                <a:sym typeface="Palanquin"/>
              </a:rPr>
              <a:t>la connaissance de chacun des dispositifs existants</a:t>
            </a:r>
            <a:r>
              <a:rPr lang="fr" sz="1300">
                <a:solidFill>
                  <a:srgbClr val="003081"/>
                </a:solidFill>
                <a:latin typeface="Palanquin"/>
                <a:ea typeface="Palanquin"/>
                <a:cs typeface="Palanquin"/>
                <a:sym typeface="Palanquin"/>
              </a:rPr>
              <a:t> : les volontaires peuvent rediriger les usagers vers les conseillers de leur territoire, et vice versa.</a:t>
            </a:r>
            <a:endParaRPr sz="1300">
              <a:solidFill>
                <a:srgbClr val="003081"/>
              </a:solidFill>
              <a:latin typeface="Palanquin"/>
              <a:ea typeface="Palanquin"/>
              <a:cs typeface="Palanquin"/>
              <a:sym typeface="Palanquin"/>
            </a:endParaRPr>
          </a:p>
          <a:p>
            <a:pPr indent="-311150" lvl="0" marL="457200" rtl="0" algn="l">
              <a:lnSpc>
                <a:spcPct val="100000"/>
              </a:lnSpc>
              <a:spcBef>
                <a:spcPts val="0"/>
              </a:spcBef>
              <a:spcAft>
                <a:spcPts val="0"/>
              </a:spcAft>
              <a:buClr>
                <a:srgbClr val="003081"/>
              </a:buClr>
              <a:buSzPts val="1300"/>
              <a:buFont typeface="Palanquin"/>
              <a:buChar char="●"/>
            </a:pPr>
            <a:r>
              <a:rPr lang="fr" sz="1300">
                <a:solidFill>
                  <a:srgbClr val="003081"/>
                </a:solidFill>
                <a:latin typeface="Palanquin"/>
                <a:ea typeface="Palanquin"/>
                <a:cs typeface="Palanquin"/>
                <a:sym typeface="Palanquin"/>
              </a:rPr>
              <a:t>l’ambition des années à venir est de </a:t>
            </a:r>
            <a:r>
              <a:rPr b="1" lang="fr" sz="1300">
                <a:solidFill>
                  <a:srgbClr val="003081"/>
                </a:solidFill>
                <a:latin typeface="Palanquin"/>
                <a:ea typeface="Palanquin"/>
                <a:cs typeface="Palanquin"/>
                <a:sym typeface="Palanquin"/>
              </a:rPr>
              <a:t>travailler plus en lien </a:t>
            </a:r>
            <a:r>
              <a:rPr lang="fr" sz="1300">
                <a:solidFill>
                  <a:srgbClr val="003081"/>
                </a:solidFill>
                <a:latin typeface="Palanquin"/>
                <a:ea typeface="Palanquin"/>
                <a:cs typeface="Palanquin"/>
                <a:sym typeface="Palanquin"/>
              </a:rPr>
              <a:t>avec les France Services, pour que cela soit plus systématique.</a:t>
            </a:r>
            <a:endParaRPr sz="1300">
              <a:solidFill>
                <a:srgbClr val="003081"/>
              </a:solidFill>
              <a:latin typeface="Palanquin"/>
              <a:ea typeface="Palanquin"/>
              <a:cs typeface="Palanquin"/>
              <a:sym typeface="Palanquin"/>
            </a:endParaRPr>
          </a:p>
          <a:p>
            <a:pPr indent="0" lvl="0" marL="457200" rtl="0" algn="l">
              <a:lnSpc>
                <a:spcPct val="100000"/>
              </a:lnSpc>
              <a:spcBef>
                <a:spcPts val="0"/>
              </a:spcBef>
              <a:spcAft>
                <a:spcPts val="0"/>
              </a:spcAft>
              <a:buNone/>
            </a:pPr>
            <a:r>
              <a:t/>
            </a:r>
            <a:endParaRPr sz="1300">
              <a:solidFill>
                <a:srgbClr val="003081"/>
              </a:solidFill>
              <a:latin typeface="Palanquin"/>
              <a:ea typeface="Palanquin"/>
              <a:cs typeface="Palanquin"/>
              <a:sym typeface="Palanquin"/>
            </a:endParaRPr>
          </a:p>
          <a:p>
            <a:pPr indent="0" lvl="0" marL="0" rtl="0" algn="l">
              <a:lnSpc>
                <a:spcPct val="100000"/>
              </a:lnSpc>
              <a:spcBef>
                <a:spcPts val="0"/>
              </a:spcBef>
              <a:spcAft>
                <a:spcPts val="0"/>
              </a:spcAft>
              <a:buNone/>
            </a:pPr>
            <a:r>
              <a:rPr lang="fr" sz="1300">
                <a:solidFill>
                  <a:srgbClr val="003081"/>
                </a:solidFill>
                <a:latin typeface="Palanquin"/>
                <a:ea typeface="Palanquin"/>
                <a:cs typeface="Palanquin"/>
                <a:sym typeface="Palanquin"/>
              </a:rPr>
              <a:t>→ </a:t>
            </a:r>
            <a:r>
              <a:rPr b="1" lang="fr" sz="1300">
                <a:solidFill>
                  <a:srgbClr val="003081"/>
                </a:solidFill>
                <a:latin typeface="Palanquin"/>
                <a:ea typeface="Palanquin"/>
                <a:cs typeface="Palanquin"/>
                <a:sym typeface="Palanquin"/>
              </a:rPr>
              <a:t>Témoignage des Astroliens</a:t>
            </a:r>
            <a:r>
              <a:rPr lang="fr" sz="1300">
                <a:solidFill>
                  <a:srgbClr val="003081"/>
                </a:solidFill>
                <a:latin typeface="Palanquin"/>
                <a:ea typeface="Palanquin"/>
                <a:cs typeface="Palanquin"/>
                <a:sym typeface="Palanquin"/>
              </a:rPr>
              <a:t> : toutes les structures ne savent pas nécessairement qu’elles peuvent accueillir à la fois des CnFS mais aussi des services civiques. Il est nécessaire de </a:t>
            </a:r>
            <a:r>
              <a:rPr b="1" lang="fr" sz="1300">
                <a:solidFill>
                  <a:srgbClr val="003081"/>
                </a:solidFill>
                <a:latin typeface="Palanquin"/>
                <a:ea typeface="Palanquin"/>
                <a:cs typeface="Palanquin"/>
                <a:sym typeface="Palanquin"/>
              </a:rPr>
              <a:t>différencier le rôle de chacun,  et de travailler une communication claire pour le bénéficiaire</a:t>
            </a:r>
            <a:r>
              <a:rPr lang="fr" sz="1300">
                <a:solidFill>
                  <a:srgbClr val="003081"/>
                </a:solidFill>
                <a:latin typeface="Palanquin"/>
                <a:ea typeface="Palanquin"/>
                <a:cs typeface="Palanquin"/>
                <a:sym typeface="Palanquin"/>
              </a:rPr>
              <a:t> : “vers qui dois-je me tourner quand j’ai une question ?”. Les volontaires sont davantage sur de l’accueil, une dimension chaleureuse, un diagnostic pour connaître le niveau de la personne sur ses usages numériques. </a:t>
            </a:r>
            <a:r>
              <a:rPr b="1" lang="fr" sz="1300">
                <a:solidFill>
                  <a:srgbClr val="003081"/>
                </a:solidFill>
                <a:latin typeface="Palanquin"/>
                <a:ea typeface="Palanquin"/>
                <a:cs typeface="Palanquin"/>
                <a:sym typeface="Palanquin"/>
              </a:rPr>
              <a:t>Les CNFS et médiateurs numériques sont une brique indispensable pour mieux accompagner les personnes une fois les besoins prioritaires identifiés. </a:t>
            </a:r>
            <a:endParaRPr b="1" sz="1300">
              <a:solidFill>
                <a:srgbClr val="003081"/>
              </a:solidFill>
              <a:latin typeface="Palanquin"/>
              <a:ea typeface="Palanquin"/>
              <a:cs typeface="Palanquin"/>
              <a:sym typeface="Palanquin"/>
            </a:endParaRPr>
          </a:p>
          <a:p>
            <a:pPr indent="0" lvl="0" marL="0" rtl="0" algn="l">
              <a:lnSpc>
                <a:spcPct val="115000"/>
              </a:lnSpc>
              <a:spcBef>
                <a:spcPts val="0"/>
              </a:spcBef>
              <a:spcAft>
                <a:spcPts val="0"/>
              </a:spcAft>
              <a:buNone/>
            </a:pPr>
            <a:r>
              <a:rPr lang="fr" sz="1300">
                <a:solidFill>
                  <a:srgbClr val="003081"/>
                </a:solidFill>
                <a:latin typeface="Palanquin"/>
                <a:ea typeface="Palanquin"/>
                <a:cs typeface="Palanquin"/>
                <a:sym typeface="Palanquin"/>
              </a:rPr>
              <a:t>Les Services civiques peuvent orienter (vers les structures de médiation numérique et les CnFS du territoire) mais également être une première brique de confiance (par exemple, certains seniors n’ont pas encore confiance dans les CnFS car il s’agit d’un métier nouveau pour eux). Le cadrage des missions des volontaires est donc essentiel. </a:t>
            </a:r>
            <a:endParaRPr sz="1300">
              <a:solidFill>
                <a:srgbClr val="003081"/>
              </a:solidFill>
              <a:latin typeface="Palanquin"/>
              <a:ea typeface="Palanquin"/>
              <a:cs typeface="Palanquin"/>
              <a:sym typeface="Palanquin"/>
            </a:endParaRPr>
          </a:p>
        </p:txBody>
      </p:sp>
      <p:sp>
        <p:nvSpPr>
          <p:cNvPr id="226" name="Google Shape;226;p4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fr"/>
              <a:t>‹#›</a:t>
            </a:fld>
            <a:endParaRPr/>
          </a:p>
        </p:txBody>
      </p:sp>
      <p:sp>
        <p:nvSpPr>
          <p:cNvPr id="227" name="Google Shape;227;p41"/>
          <p:cNvSpPr txBox="1"/>
          <p:nvPr/>
        </p:nvSpPr>
        <p:spPr>
          <a:xfrm>
            <a:off x="464350" y="4669475"/>
            <a:ext cx="2742600" cy="469500"/>
          </a:xfrm>
          <a:prstGeom prst="rect">
            <a:avLst/>
          </a:prstGeom>
          <a:noFill/>
          <a:ln>
            <a:noFill/>
          </a:ln>
        </p:spPr>
        <p:txBody>
          <a:bodyPr anchorCtr="0" anchor="ctr" bIns="121900" lIns="121900" spcFirstLastPara="1" rIns="121900" wrap="square" tIns="121900">
            <a:noAutofit/>
          </a:bodyPr>
          <a:lstStyle/>
          <a:p>
            <a:pPr indent="0" lvl="0" marL="0" rtl="0" algn="l">
              <a:lnSpc>
                <a:spcPct val="110000"/>
              </a:lnSpc>
              <a:spcBef>
                <a:spcPts val="0"/>
              </a:spcBef>
              <a:spcAft>
                <a:spcPts val="0"/>
              </a:spcAft>
              <a:buNone/>
            </a:pPr>
            <a:r>
              <a:rPr b="1" lang="fr" sz="1000">
                <a:solidFill>
                  <a:srgbClr val="FD2F27"/>
                </a:solidFill>
                <a:latin typeface="Palanquin"/>
                <a:ea typeface="Palanquin"/>
                <a:cs typeface="Palanquin"/>
                <a:sym typeface="Palanquin"/>
              </a:rPr>
              <a:t>La Mednum</a:t>
            </a:r>
            <a:r>
              <a:rPr lang="fr" sz="1000">
                <a:solidFill>
                  <a:srgbClr val="262150"/>
                </a:solidFill>
                <a:latin typeface="Palanquin Light"/>
                <a:ea typeface="Palanquin Light"/>
                <a:cs typeface="Palanquin Light"/>
                <a:sym typeface="Palanquin Light"/>
              </a:rPr>
              <a:t> “RDV du vendredi” avec Unis-Cité</a:t>
            </a:r>
            <a:endParaRPr b="1" sz="1000">
              <a:solidFill>
                <a:srgbClr val="FD2F27"/>
              </a:solidFill>
              <a:latin typeface="Palanquin"/>
              <a:ea typeface="Palanquin"/>
              <a:cs typeface="Palanquin"/>
              <a:sym typeface="Palanqu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2"/>
          <p:cNvSpPr txBox="1"/>
          <p:nvPr/>
        </p:nvSpPr>
        <p:spPr>
          <a:xfrm>
            <a:off x="1011900" y="448025"/>
            <a:ext cx="79143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Le dispositif des Services civiques</a:t>
            </a:r>
            <a:endParaRPr i="0" sz="1900" u="none" cap="none" strike="noStrike">
              <a:solidFill>
                <a:srgbClr val="FFFFFF"/>
              </a:solidFill>
              <a:highlight>
                <a:srgbClr val="003081"/>
              </a:highlight>
              <a:latin typeface="Palanquin"/>
              <a:ea typeface="Palanquin"/>
              <a:cs typeface="Palanquin"/>
              <a:sym typeface="Palanquin"/>
            </a:endParaRPr>
          </a:p>
        </p:txBody>
      </p:sp>
      <p:pic>
        <p:nvPicPr>
          <p:cNvPr id="233" name="Google Shape;233;p42"/>
          <p:cNvPicPr preferRelativeResize="0"/>
          <p:nvPr/>
        </p:nvPicPr>
        <p:blipFill>
          <a:blip r:embed="rId3">
            <a:alphaModFix/>
          </a:blip>
          <a:stretch>
            <a:fillRect/>
          </a:stretch>
        </p:blipFill>
        <p:spPr>
          <a:xfrm>
            <a:off x="464348" y="477887"/>
            <a:ext cx="442325" cy="409770"/>
          </a:xfrm>
          <a:prstGeom prst="rect">
            <a:avLst/>
          </a:prstGeom>
          <a:noFill/>
          <a:ln>
            <a:noFill/>
          </a:ln>
        </p:spPr>
      </p:pic>
      <p:sp>
        <p:nvSpPr>
          <p:cNvPr id="234" name="Google Shape;234;p42"/>
          <p:cNvSpPr txBox="1"/>
          <p:nvPr/>
        </p:nvSpPr>
        <p:spPr>
          <a:xfrm>
            <a:off x="1011900" y="1017725"/>
            <a:ext cx="8018100" cy="3106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fr" sz="1300">
                <a:solidFill>
                  <a:srgbClr val="FF3333"/>
                </a:solidFill>
                <a:latin typeface="Palanquin"/>
                <a:ea typeface="Palanquin"/>
                <a:cs typeface="Palanquin"/>
                <a:sym typeface="Palanquin"/>
              </a:rPr>
              <a:t>Comment expliquer les difficultés de recrutement cette année ?</a:t>
            </a:r>
            <a:endParaRPr b="1" sz="1300">
              <a:solidFill>
                <a:srgbClr val="FF3333"/>
              </a:solidFill>
              <a:latin typeface="Palanquin"/>
              <a:ea typeface="Palanquin"/>
              <a:cs typeface="Palanquin"/>
              <a:sym typeface="Palanquin"/>
            </a:endParaRPr>
          </a:p>
          <a:p>
            <a:pPr indent="0" lvl="0" marL="0" rtl="0" algn="l">
              <a:lnSpc>
                <a:spcPct val="100000"/>
              </a:lnSpc>
              <a:spcBef>
                <a:spcPts val="0"/>
              </a:spcBef>
              <a:spcAft>
                <a:spcPts val="0"/>
              </a:spcAft>
              <a:buNone/>
            </a:pPr>
            <a:r>
              <a:rPr lang="fr" sz="1300">
                <a:solidFill>
                  <a:srgbClr val="003081"/>
                </a:solidFill>
                <a:latin typeface="Palanquin"/>
                <a:ea typeface="Palanquin"/>
                <a:cs typeface="Palanquin"/>
                <a:sym typeface="Palanquin"/>
              </a:rPr>
              <a:t>→ Plusieurs éléments d’analyse, mais la</a:t>
            </a:r>
            <a:r>
              <a:rPr b="1" lang="fr" sz="1300">
                <a:solidFill>
                  <a:srgbClr val="003081"/>
                </a:solidFill>
                <a:latin typeface="Palanquin"/>
                <a:ea typeface="Palanquin"/>
                <a:cs typeface="Palanquin"/>
                <a:sym typeface="Palanquin"/>
              </a:rPr>
              <a:t> crise sanitaire</a:t>
            </a:r>
            <a:r>
              <a:rPr lang="fr" sz="1300">
                <a:solidFill>
                  <a:srgbClr val="003081"/>
                </a:solidFill>
                <a:latin typeface="Palanquin"/>
                <a:ea typeface="Palanquin"/>
                <a:cs typeface="Palanquin"/>
                <a:sym typeface="Palanquin"/>
              </a:rPr>
              <a:t> a eu un fort impact depuis 2020 (après 2 ans de crise, les jeunes ne souhaitent plus forcément faire cette “parenthèse” que peut représenter une action en service civique). Le </a:t>
            </a:r>
            <a:r>
              <a:rPr b="1" lang="fr" sz="1300">
                <a:solidFill>
                  <a:srgbClr val="003081"/>
                </a:solidFill>
                <a:latin typeface="Palanquin"/>
                <a:ea typeface="Palanquin"/>
                <a:cs typeface="Palanquin"/>
                <a:sym typeface="Palanquin"/>
              </a:rPr>
              <a:t>niveau de rémunération</a:t>
            </a:r>
            <a:r>
              <a:rPr lang="fr" sz="1300">
                <a:solidFill>
                  <a:srgbClr val="003081"/>
                </a:solidFill>
                <a:latin typeface="Palanquin"/>
                <a:ea typeface="Palanquin"/>
                <a:cs typeface="Palanquin"/>
                <a:sym typeface="Palanquin"/>
              </a:rPr>
              <a:t> peut également être un frein pour les jeunes qui souhaiteraient s’engager. En revanche, il est important de souligner que le service civique n’est pas un travail salarié. Les jeunes en service civique sont avant tout là pour découvrir et se former (15% du temps d’un service civique est consacré à la formation). </a:t>
            </a:r>
            <a:endParaRPr sz="1300">
              <a:solidFill>
                <a:srgbClr val="003081"/>
              </a:solidFill>
              <a:latin typeface="Palanquin"/>
              <a:ea typeface="Palanquin"/>
              <a:cs typeface="Palanquin"/>
              <a:sym typeface="Palanquin"/>
            </a:endParaRPr>
          </a:p>
          <a:p>
            <a:pPr indent="0" lvl="0" marL="0" rtl="0" algn="l">
              <a:lnSpc>
                <a:spcPct val="100000"/>
              </a:lnSpc>
              <a:spcBef>
                <a:spcPts val="0"/>
              </a:spcBef>
              <a:spcAft>
                <a:spcPts val="0"/>
              </a:spcAft>
              <a:buNone/>
            </a:pPr>
            <a:r>
              <a:t/>
            </a:r>
            <a:endParaRPr sz="1300">
              <a:solidFill>
                <a:srgbClr val="003081"/>
              </a:solidFill>
              <a:latin typeface="Palanquin"/>
              <a:ea typeface="Palanquin"/>
              <a:cs typeface="Palanquin"/>
              <a:sym typeface="Palanquin"/>
            </a:endParaRPr>
          </a:p>
          <a:p>
            <a:pPr indent="0" lvl="0" marL="0" rtl="0" algn="l">
              <a:lnSpc>
                <a:spcPct val="100000"/>
              </a:lnSpc>
              <a:spcBef>
                <a:spcPts val="0"/>
              </a:spcBef>
              <a:spcAft>
                <a:spcPts val="0"/>
              </a:spcAft>
              <a:buNone/>
            </a:pPr>
            <a:r>
              <a:rPr b="1" lang="fr" sz="1300">
                <a:solidFill>
                  <a:srgbClr val="FD2F27"/>
                </a:solidFill>
                <a:latin typeface="Palanquin"/>
                <a:ea typeface="Palanquin"/>
                <a:cs typeface="Palanquin"/>
                <a:sym typeface="Palanquin"/>
              </a:rPr>
              <a:t>Comment Unis-Cité est-elle organisée opérationnellement ? </a:t>
            </a:r>
            <a:endParaRPr b="1" sz="1300">
              <a:solidFill>
                <a:srgbClr val="FD2F27"/>
              </a:solidFill>
              <a:latin typeface="Palanquin"/>
              <a:ea typeface="Palanquin"/>
              <a:cs typeface="Palanquin"/>
              <a:sym typeface="Palanquin"/>
            </a:endParaRPr>
          </a:p>
          <a:p>
            <a:pPr indent="0" lvl="0" marL="0" rtl="0" algn="l">
              <a:lnSpc>
                <a:spcPct val="115000"/>
              </a:lnSpc>
              <a:spcBef>
                <a:spcPts val="0"/>
              </a:spcBef>
              <a:spcAft>
                <a:spcPts val="0"/>
              </a:spcAft>
              <a:buNone/>
            </a:pPr>
            <a:r>
              <a:rPr lang="fr" sz="1300">
                <a:solidFill>
                  <a:srgbClr val="003081"/>
                </a:solidFill>
                <a:latin typeface="Palanquin"/>
                <a:ea typeface="Palanquin"/>
                <a:cs typeface="Palanquin"/>
                <a:sym typeface="Palanquin"/>
              </a:rPr>
              <a:t>→ Unis-Cité est organisé à la fois au national et en région, avec des responsables d’antennes régionaux.  Il est proposé aux participants de les mettre en relation avec les responsables d’antennes de leur région.</a:t>
            </a:r>
            <a:endParaRPr sz="1300">
              <a:solidFill>
                <a:srgbClr val="003081"/>
              </a:solidFill>
              <a:latin typeface="Palanquin"/>
              <a:ea typeface="Palanquin"/>
              <a:cs typeface="Palanquin"/>
              <a:sym typeface="Palanquin"/>
            </a:endParaRPr>
          </a:p>
          <a:p>
            <a:pPr indent="0" lvl="0" marL="0" rtl="0" algn="l">
              <a:lnSpc>
                <a:spcPct val="115000"/>
              </a:lnSpc>
              <a:spcBef>
                <a:spcPts val="0"/>
              </a:spcBef>
              <a:spcAft>
                <a:spcPts val="0"/>
              </a:spcAft>
              <a:buNone/>
            </a:pPr>
            <a:r>
              <a:t/>
            </a:r>
            <a:endParaRPr sz="1300">
              <a:solidFill>
                <a:srgbClr val="003081"/>
              </a:solidFill>
              <a:latin typeface="Palanquin"/>
              <a:ea typeface="Palanquin"/>
              <a:cs typeface="Palanquin"/>
              <a:sym typeface="Palanquin"/>
            </a:endParaRPr>
          </a:p>
          <a:p>
            <a:pPr indent="0" lvl="0" marL="0" rtl="0" algn="l">
              <a:lnSpc>
                <a:spcPct val="115000"/>
              </a:lnSpc>
              <a:spcBef>
                <a:spcPts val="0"/>
              </a:spcBef>
              <a:spcAft>
                <a:spcPts val="0"/>
              </a:spcAft>
              <a:buNone/>
            </a:pPr>
            <a:r>
              <a:rPr b="1" lang="fr" sz="1300">
                <a:solidFill>
                  <a:srgbClr val="FD2F27"/>
                </a:solidFill>
                <a:latin typeface="Palanquin"/>
                <a:ea typeface="Palanquin"/>
                <a:cs typeface="Palanquin"/>
                <a:sym typeface="Palanquin"/>
              </a:rPr>
              <a:t>Les structures privées de l’ESS qui ont l’agrément ESUS peuvent-elles recourir aux services civiques ? </a:t>
            </a:r>
            <a:endParaRPr sz="1300">
              <a:solidFill>
                <a:srgbClr val="003081"/>
              </a:solidFill>
              <a:latin typeface="Palanquin"/>
              <a:ea typeface="Palanquin"/>
              <a:cs typeface="Palanquin"/>
              <a:sym typeface="Palanquin"/>
            </a:endParaRPr>
          </a:p>
          <a:p>
            <a:pPr indent="0" lvl="0" marL="0" rtl="0" algn="l">
              <a:lnSpc>
                <a:spcPct val="115000"/>
              </a:lnSpc>
              <a:spcBef>
                <a:spcPts val="0"/>
              </a:spcBef>
              <a:spcAft>
                <a:spcPts val="0"/>
              </a:spcAft>
              <a:buNone/>
            </a:pPr>
            <a:r>
              <a:rPr lang="fr" sz="1300">
                <a:solidFill>
                  <a:srgbClr val="003081"/>
                </a:solidFill>
                <a:latin typeface="Palanquin"/>
                <a:ea typeface="Palanquin"/>
                <a:cs typeface="Palanquin"/>
                <a:sym typeface="Palanquin"/>
              </a:rPr>
              <a:t>→ Pour toute question spécifique, il est possible de contacter l’adresse suivante : </a:t>
            </a:r>
            <a:r>
              <a:rPr lang="fr" sz="1300" u="sng">
                <a:solidFill>
                  <a:schemeClr val="hlink"/>
                </a:solidFill>
                <a:latin typeface="Palanquin"/>
                <a:ea typeface="Palanquin"/>
                <a:cs typeface="Palanquin"/>
                <a:sym typeface="Palanquin"/>
                <a:hlinkClick r:id="rId4"/>
              </a:rPr>
              <a:t>relais@uniscite.fr</a:t>
            </a:r>
            <a:r>
              <a:rPr lang="fr" sz="1300">
                <a:solidFill>
                  <a:srgbClr val="003081"/>
                </a:solidFill>
                <a:latin typeface="Palanquin"/>
                <a:ea typeface="Palanquin"/>
                <a:cs typeface="Palanquin"/>
                <a:sym typeface="Palanquin"/>
              </a:rPr>
              <a:t>. </a:t>
            </a:r>
            <a:endParaRPr sz="1300">
              <a:solidFill>
                <a:srgbClr val="003081"/>
              </a:solidFill>
              <a:latin typeface="Palanquin"/>
              <a:ea typeface="Palanquin"/>
              <a:cs typeface="Palanquin"/>
              <a:sym typeface="Palanquin"/>
            </a:endParaRPr>
          </a:p>
        </p:txBody>
      </p:sp>
      <p:sp>
        <p:nvSpPr>
          <p:cNvPr id="235" name="Google Shape;235;p4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fr"/>
              <a:t>‹#›</a:t>
            </a:fld>
            <a:endParaRPr/>
          </a:p>
        </p:txBody>
      </p:sp>
      <p:sp>
        <p:nvSpPr>
          <p:cNvPr id="236" name="Google Shape;236;p42"/>
          <p:cNvSpPr txBox="1"/>
          <p:nvPr/>
        </p:nvSpPr>
        <p:spPr>
          <a:xfrm>
            <a:off x="464350" y="4669475"/>
            <a:ext cx="2742600" cy="469500"/>
          </a:xfrm>
          <a:prstGeom prst="rect">
            <a:avLst/>
          </a:prstGeom>
          <a:noFill/>
          <a:ln>
            <a:noFill/>
          </a:ln>
        </p:spPr>
        <p:txBody>
          <a:bodyPr anchorCtr="0" anchor="ctr" bIns="121900" lIns="121900" spcFirstLastPara="1" rIns="121900" wrap="square" tIns="121900">
            <a:noAutofit/>
          </a:bodyPr>
          <a:lstStyle/>
          <a:p>
            <a:pPr indent="0" lvl="0" marL="0" rtl="0" algn="l">
              <a:lnSpc>
                <a:spcPct val="110000"/>
              </a:lnSpc>
              <a:spcBef>
                <a:spcPts val="0"/>
              </a:spcBef>
              <a:spcAft>
                <a:spcPts val="0"/>
              </a:spcAft>
              <a:buNone/>
            </a:pPr>
            <a:r>
              <a:rPr b="1" lang="fr" sz="1000">
                <a:solidFill>
                  <a:srgbClr val="FD2F27"/>
                </a:solidFill>
                <a:latin typeface="Palanquin"/>
                <a:ea typeface="Palanquin"/>
                <a:cs typeface="Palanquin"/>
                <a:sym typeface="Palanquin"/>
              </a:rPr>
              <a:t>La Mednum</a:t>
            </a:r>
            <a:r>
              <a:rPr lang="fr" sz="1000">
                <a:solidFill>
                  <a:srgbClr val="262150"/>
                </a:solidFill>
                <a:latin typeface="Palanquin Light"/>
                <a:ea typeface="Palanquin Light"/>
                <a:cs typeface="Palanquin Light"/>
                <a:sym typeface="Palanquin Light"/>
              </a:rPr>
              <a:t> “RDV du vendredi” avec Unis-Cité</a:t>
            </a:r>
            <a:endParaRPr b="1" sz="1000">
              <a:solidFill>
                <a:srgbClr val="FD2F27"/>
              </a:solidFill>
              <a:latin typeface="Palanquin"/>
              <a:ea typeface="Palanquin"/>
              <a:cs typeface="Palanquin"/>
              <a:sym typeface="Palanqui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1A458E"/>
      </a:dk1>
      <a:lt1>
        <a:srgbClr val="FFFFFF"/>
      </a:lt1>
      <a:dk2>
        <a:srgbClr val="595959"/>
      </a:dk2>
      <a:lt2>
        <a:srgbClr val="EEEEEE"/>
      </a:lt2>
      <a:accent1>
        <a:srgbClr val="FF3333"/>
      </a:accent1>
      <a:accent2>
        <a:srgbClr val="212121"/>
      </a:accent2>
      <a:accent3>
        <a:srgbClr val="78909C"/>
      </a:accent3>
      <a:accent4>
        <a:srgbClr val="FFAB40"/>
      </a:accent4>
      <a:accent5>
        <a:srgbClr val="0097A7"/>
      </a:accent5>
      <a:accent6>
        <a:srgbClr val="EEFF41"/>
      </a:accent6>
      <a:hlink>
        <a:srgbClr val="FF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